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26"/>
  </p:notesMasterIdLst>
  <p:sldIdLst>
    <p:sldId id="282" r:id="rId4"/>
    <p:sldId id="284" r:id="rId5"/>
    <p:sldId id="295" r:id="rId6"/>
    <p:sldId id="293" r:id="rId7"/>
    <p:sldId id="296" r:id="rId8"/>
    <p:sldId id="272" r:id="rId9"/>
    <p:sldId id="294" r:id="rId10"/>
    <p:sldId id="257" r:id="rId11"/>
    <p:sldId id="274" r:id="rId12"/>
    <p:sldId id="261" r:id="rId13"/>
    <p:sldId id="276" r:id="rId14"/>
    <p:sldId id="279" r:id="rId15"/>
    <p:sldId id="266" r:id="rId16"/>
    <p:sldId id="285" r:id="rId17"/>
    <p:sldId id="288" r:id="rId18"/>
    <p:sldId id="270" r:id="rId19"/>
    <p:sldId id="269" r:id="rId20"/>
    <p:sldId id="286" r:id="rId21"/>
    <p:sldId id="287" r:id="rId22"/>
    <p:sldId id="271" r:id="rId23"/>
    <p:sldId id="267" r:id="rId24"/>
    <p:sldId id="305" r:id="rId25"/>
  </p:sldIdLst>
  <p:sldSz cx="12192000" cy="6858000"/>
  <p:notesSz cx="6810375" cy="9942513"/>
  <p:embeddedFontLst>
    <p:embeddedFont>
      <p:font typeface="Raleway SemiBold" charset="-52"/>
      <p:regular r:id="rId27"/>
      <p:bold r:id="rId28"/>
      <p:italic r:id="rId29"/>
      <p:boldItalic r:id="rId30"/>
    </p:embeddedFont>
    <p:embeddedFont>
      <p:font typeface="Corbel" pitchFamily="34" charset="0"/>
      <p:regular r:id="rId31"/>
      <p:bold r:id="rId32"/>
      <p:italic r:id="rId33"/>
      <p:boldItalic r:id="rId34"/>
    </p:embeddedFont>
    <p:embeddedFont>
      <p:font typeface="Raleway" charset="-52"/>
      <p:regular r:id="rId35"/>
      <p:bold r:id="rId36"/>
      <p:italic r:id="rId37"/>
      <p:boldItalic r:id="rId38"/>
    </p:embeddedFont>
    <p:embeddedFont>
      <p:font typeface="Raleway Medium" charset="-52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Su7Ah9vIJxlKlTa1CaJwwHgKM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6754" autoAdjust="0"/>
  </p:normalViewPr>
  <p:slideViewPr>
    <p:cSldViewPr snapToGrid="0">
      <p:cViewPr>
        <p:scale>
          <a:sx n="90" d="100"/>
          <a:sy n="90" d="100"/>
        </p:scale>
        <p:origin x="-84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2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8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6359-2726-4A17-BFEE-36F98F61D9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8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c5f57864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g18c5f578641_0_338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72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f3222c82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g20f3222c82b_1_27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0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f3222c8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g20f3222c82b_1_0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20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7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96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5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c599b154c_0_38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8c599b154c_0_3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g18c599b154c_0_3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8c599b154c_0_3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8c599b154c_0_3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c599b154c_0_3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8c599b154c_0_3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8c599b154c_0_3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c599b154c_0_4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8c599b154c_0_4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g18c599b154c_0_4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8c599b154c_0_4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8c599b154c_0_4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c599b154c_0_4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8c599b154c_0_4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18c599b154c_0_4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8c599b154c_0_4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8c599b154c_0_4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8c599b154c_0_4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c599b154c_0_4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8c599b154c_0_4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g18c599b154c_0_4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8c599b154c_0_4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18c599b154c_0_4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8c599b154c_0_4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8c599b154c_0_4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8c599b154c_0_4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c599b154c_0_4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8c599b154c_0_4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8c599b154c_0_4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8c599b154c_0_4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c599b154c_0_4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8c599b154c_0_4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g18c599b154c_0_4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g18c599b154c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8c599b154c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8c599b154c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c599b154c_0_4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8c599b154c_0_4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g18c599b154c_0_4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g18c599b154c_0_4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8c599b154c_0_4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8c599b154c_0_4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c599b154c_0_4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8c599b154c_0_4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18c599b154c_0_4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8c599b154c_0_4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8c599b154c_0_4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c599b154c_0_4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8c599b154c_0_4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8c599b154c_0_4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8c599b154c_0_4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8c599b154c_0_4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8c5f578641_0_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8c5f578641_0_280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91" name="Google Shape;91;g18c5f578641_0_2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18c5f578641_0_280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54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xmlns="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xmlns="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906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c599b154c_0_3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8c599b154c_0_3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18c599b154c_0_3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8c599b154c_0_3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8c599b154c_0_3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4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8c599b154c_0_24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"/>
            <a:ext cx="12192005" cy="68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8c599b154c_0_240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Font typeface="Raleway SemiBold"/>
              <a:buNone/>
              <a:defRPr sz="69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6" name="Google Shape;156;g18c599b154c_0_240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7" name="Google Shape;157;g18c599b154c_0_24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8c599b154c_0_2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8c599b154c_0_2407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61" name="Google Shape;161;g18c599b154c_0_24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18c599b154c_0_2407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8c599b154c_0_24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8c599b154c_0_2412"/>
          <p:cNvSpPr txBox="1">
            <a:spLocks noGrp="1"/>
          </p:cNvSpPr>
          <p:nvPr>
            <p:ph type="subTitle" idx="1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66" name="Google Shape;166;g18c599b154c_0_2412"/>
          <p:cNvSpPr txBox="1">
            <a:spLocks noGrp="1"/>
          </p:cNvSpPr>
          <p:nvPr>
            <p:ph type="body" idx="2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 rot="5400000">
            <a:off x="4965699" y="-233362"/>
            <a:ext cx="512127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8c599b154c_0_1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8c599b154c_0_1332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rtl="0">
              <a:spcBef>
                <a:spcPts val="25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rtl="0">
              <a:spcBef>
                <a:spcPts val="250"/>
              </a:spcBef>
              <a:spcAft>
                <a:spcPts val="25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2" name="Google Shape;72;g18c599b154c_0_13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g18c599b154c_0_1332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0" y="758825"/>
            <a:ext cx="3443287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/>
          <p:nvPr/>
        </p:nvSpPr>
        <p:spPr>
          <a:xfrm>
            <a:off x="11815762" y="758825"/>
            <a:ext cx="384175" cy="5330825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c599b154c_0_3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8c599b154c_0_3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18c599b154c_0_3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18c599b154c_0_3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18c599b154c_0_3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c599b154c_0_23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g18c599b154c_0_23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g18c599b154c_0_23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50"/>
            <a:ext cx="12217682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1</a:t>
            </a:fld>
            <a:endParaRPr lang="ru-RU" dirty="0"/>
          </a:p>
        </p:txBody>
      </p:sp>
      <p:pic>
        <p:nvPicPr>
          <p:cNvPr id="8" name="Picture 2" descr="C:\Users\user\Desktop\ДЕПО\Слайды\3D_LOGO22.png">
            <a:extLst>
              <a:ext uri="{FF2B5EF4-FFF2-40B4-BE49-F238E27FC236}">
                <a16:creationId xmlns:a16="http://schemas.microsoft.com/office/drawing/2014/main" xmlns="" id="{D4BC4043-BAA3-4C31-A24E-98C5B778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62" y="100784"/>
            <a:ext cx="1457215" cy="14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5F63E32-9516-4A1E-BBB5-3622C5807998}"/>
              </a:ext>
            </a:extLst>
          </p:cNvPr>
          <p:cNvSpPr/>
          <p:nvPr/>
        </p:nvSpPr>
        <p:spPr>
          <a:xfrm>
            <a:off x="4611757" y="2081267"/>
            <a:ext cx="73867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Ата-аналарды психологиялық-педагогикалық ағартуды жүзеге асыратын білім беру ұйымдары педагогтерінің қызметін реттейтін нормативтік - құқықтық актілер.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70C0"/>
                </a:solidFill>
              </a:rPr>
              <a:t>Отбасы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оның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мүшелері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үшін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тұтас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құқықтық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кеңістік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ретінде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/>
              <a:t>Нормативно-правовые акты, регулирующие деятельность педагогов организаций образования, осуществляющих психолого-педагогическое просвещение родителей. Семья как целостное правовое пространство для ее членов.</a:t>
            </a:r>
            <a:endParaRPr lang="kk-K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50F4B03-D295-430B-B85C-04A8B6E6A6CF}"/>
              </a:ext>
            </a:extLst>
          </p:cNvPr>
          <p:cNvSpPr/>
          <p:nvPr/>
        </p:nvSpPr>
        <p:spPr>
          <a:xfrm>
            <a:off x="7011177" y="523271"/>
            <a:ext cx="487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ИНСТИТУТ ГАРМОНИЧНОГО РАЗВИТИЯ ЧЕЛОВЕКА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37FBFB1-4179-43D2-8B3A-825E6B58758C}"/>
              </a:ext>
            </a:extLst>
          </p:cNvPr>
          <p:cNvSpPr/>
          <p:nvPr/>
        </p:nvSpPr>
        <p:spPr>
          <a:xfrm>
            <a:off x="747513" y="516449"/>
            <a:ext cx="480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ҮЙЛЕСІМДІ ДАМУЫ ҰЛТТЫҚ ИНСТИТУТЫ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0724F2-E2EF-4B9F-A4FB-6A6196F0E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8" y="2233042"/>
            <a:ext cx="384081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f3222c82b_1_27"/>
          <p:cNvSpPr txBox="1"/>
          <p:nvPr/>
        </p:nvSpPr>
        <p:spPr>
          <a:xfrm>
            <a:off x="495499" y="57207"/>
            <a:ext cx="11360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 dirty="0">
                <a:solidFill>
                  <a:srgbClr val="073763"/>
                </a:solidFill>
              </a:rPr>
              <a:t>НОРМАТИВТІК ЖӘНЕ ҚҰҚЫҚТЫҚ ҚОЛДАУ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 dirty="0">
                <a:solidFill>
                  <a:srgbClr val="073763"/>
                </a:solidFill>
              </a:rPr>
              <a:t>БАЛА ҚҰҚЫҚТАРЫН ЖҮЗЕГЕ АСЫРУ</a:t>
            </a:r>
          </a:p>
        </p:txBody>
      </p:sp>
      <p:cxnSp>
        <p:nvCxnSpPr>
          <p:cNvPr id="172" name="Google Shape;172;g20f3222c82b_1_27"/>
          <p:cNvCxnSpPr>
            <a:cxnSpLocks/>
          </p:cNvCxnSpPr>
          <p:nvPr/>
        </p:nvCxnSpPr>
        <p:spPr>
          <a:xfrm>
            <a:off x="3432748" y="478764"/>
            <a:ext cx="5337552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g20f3222c82b_1_27"/>
          <p:cNvSpPr/>
          <p:nvPr/>
        </p:nvSpPr>
        <p:spPr>
          <a:xfrm>
            <a:off x="423575" y="874975"/>
            <a:ext cx="11264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0f3222c82b_1_27"/>
          <p:cNvSpPr/>
          <p:nvPr/>
        </p:nvSpPr>
        <p:spPr>
          <a:xfrm>
            <a:off x="621375" y="1918438"/>
            <a:ext cx="10869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</a:pP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86" name="Google Shape;186;g20f3222c82b_1_27"/>
          <p:cNvSpPr/>
          <p:nvPr/>
        </p:nvSpPr>
        <p:spPr>
          <a:xfrm>
            <a:off x="573373" y="3494862"/>
            <a:ext cx="10869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ru-RU" sz="1200" i="1" dirty="0"/>
          </a:p>
        </p:txBody>
      </p:sp>
      <p:sp>
        <p:nvSpPr>
          <p:cNvPr id="188" name="Google Shape;188;g20f3222c82b_1_27"/>
          <p:cNvSpPr/>
          <p:nvPr/>
        </p:nvSpPr>
        <p:spPr>
          <a:xfrm>
            <a:off x="565143" y="4133651"/>
            <a:ext cx="108690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sz="115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0f3222c82b_1_27"/>
          <p:cNvSpPr/>
          <p:nvPr/>
        </p:nvSpPr>
        <p:spPr>
          <a:xfrm>
            <a:off x="588458" y="5907011"/>
            <a:ext cx="10869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0f3222c82b_1_27"/>
          <p:cNvPicPr preferRelativeResize="0"/>
          <p:nvPr/>
        </p:nvPicPr>
        <p:blipFill rotWithShape="1">
          <a:blip r:embed="rId3">
            <a:alphaModFix/>
          </a:blip>
          <a:srcRect l="70322" t="9578" b="9586"/>
          <a:stretch/>
        </p:blipFill>
        <p:spPr>
          <a:xfrm>
            <a:off x="10379888" y="-34193"/>
            <a:ext cx="1202916" cy="12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0f3222c82b_1_27"/>
          <p:cNvPicPr preferRelativeResize="0"/>
          <p:nvPr/>
        </p:nvPicPr>
        <p:blipFill rotWithShape="1">
          <a:blip r:embed="rId3">
            <a:alphaModFix/>
          </a:blip>
          <a:srcRect l="37459" t="9578" r="32861" b="9586"/>
          <a:stretch/>
        </p:blipFill>
        <p:spPr>
          <a:xfrm>
            <a:off x="10989088" y="-34193"/>
            <a:ext cx="1202916" cy="1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22351" y="893690"/>
            <a:ext cx="96674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Заңнамалық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деңгейде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балалардың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құқықтары</a:t>
            </a:r>
            <a:r>
              <a:rPr lang="ru-RU" sz="2400" dirty="0">
                <a:solidFill>
                  <a:srgbClr val="002060"/>
                </a:solidFill>
              </a:rPr>
              <a:t> мен </a:t>
            </a:r>
            <a:r>
              <a:rPr lang="ru-RU" sz="2400" dirty="0" err="1">
                <a:solidFill>
                  <a:srgbClr val="002060"/>
                </a:solidFill>
              </a:rPr>
              <a:t>мүдделерін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қорғау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бойынша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жүйелі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жұмыс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жүргізілуде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Қазақстан </a:t>
            </a:r>
            <a:r>
              <a:rPr lang="ru-RU" sz="24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білім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беруді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дамытудың</a:t>
            </a:r>
            <a:r>
              <a:rPr lang="ru-RU" sz="2400" dirty="0">
                <a:solidFill>
                  <a:srgbClr val="002060"/>
                </a:solidFill>
              </a:rPr>
              <a:t> 2023-2029 </a:t>
            </a:r>
            <a:r>
              <a:rPr lang="ru-RU" sz="2400" dirty="0" err="1">
                <a:solidFill>
                  <a:srgbClr val="002060"/>
                </a:solidFill>
              </a:rPr>
              <a:t>жылдарға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арналған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тұжырымдамасына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сәйкес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бүгінгі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күні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9 кодекс </a:t>
            </a:r>
          </a:p>
          <a:p>
            <a:pPr marL="457200" indent="-457200">
              <a:buAutoNum type="arabicParenR"/>
            </a:pPr>
            <a:r>
              <a:rPr lang="ru-RU" sz="1800" dirty="0">
                <a:solidFill>
                  <a:srgbClr val="002060"/>
                </a:solidFill>
              </a:rPr>
              <a:t>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Әлеуметтік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r>
              <a:rPr lang="kk-KZ" sz="1800" dirty="0">
                <a:solidFill>
                  <a:srgbClr val="002060"/>
                </a:solidFill>
              </a:rPr>
              <a:t>;</a:t>
            </a:r>
            <a:endParaRPr lang="ru-RU" sz="18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ru-RU" sz="1800" dirty="0">
                <a:solidFill>
                  <a:srgbClr val="002060"/>
                </a:solidFill>
              </a:rPr>
              <a:t>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Азаматтық</a:t>
            </a:r>
            <a:r>
              <a:rPr lang="ru-RU" sz="1800" dirty="0">
                <a:solidFill>
                  <a:srgbClr val="002060"/>
                </a:solidFill>
              </a:rPr>
              <a:t> Кодекс</a:t>
            </a:r>
            <a:r>
              <a:rPr lang="en-US" sz="1800" dirty="0" err="1">
                <a:solidFill>
                  <a:srgbClr val="002060"/>
                </a:solidFill>
              </a:rPr>
              <a:t>i</a:t>
            </a:r>
            <a:r>
              <a:rPr lang="kk-KZ" sz="1800" dirty="0">
                <a:solidFill>
                  <a:srgbClr val="002060"/>
                </a:solidFill>
              </a:rPr>
              <a:t>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3)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Неке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ru-RU" sz="1800" dirty="0" err="1">
                <a:solidFill>
                  <a:srgbClr val="002060"/>
                </a:solidFill>
              </a:rPr>
              <a:t>ерлі-зайыптылық</a:t>
            </a:r>
            <a:r>
              <a:rPr lang="ru-RU" sz="1800" dirty="0">
                <a:solidFill>
                  <a:srgbClr val="002060"/>
                </a:solidFill>
              </a:rPr>
              <a:t>) </a:t>
            </a:r>
            <a:r>
              <a:rPr lang="ru-RU" sz="1800" dirty="0" err="1">
                <a:solidFill>
                  <a:srgbClr val="002060"/>
                </a:solidFill>
              </a:rPr>
              <a:t>және</a:t>
            </a:r>
            <a:r>
              <a:rPr lang="ru-RU" sz="1800" dirty="0">
                <a:solidFill>
                  <a:srgbClr val="002060"/>
                </a:solidFill>
              </a:rPr>
              <a:t>   </a:t>
            </a:r>
            <a:r>
              <a:rPr lang="ru-RU" sz="1800" dirty="0" err="1">
                <a:solidFill>
                  <a:srgbClr val="002060"/>
                </a:solidFill>
              </a:rPr>
              <a:t>отбасы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туралы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r>
              <a:rPr lang="ru-RU" sz="1800" dirty="0">
                <a:solidFill>
                  <a:srgbClr val="002060"/>
                </a:solidFill>
              </a:rPr>
              <a:t>;</a:t>
            </a:r>
          </a:p>
          <a:p>
            <a:r>
              <a:rPr lang="ru-RU" sz="1800" dirty="0">
                <a:solidFill>
                  <a:srgbClr val="002060"/>
                </a:solidFill>
              </a:rPr>
              <a:t>4)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Азаматтық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процестік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r>
              <a:rPr lang="ru-RU" sz="1800" dirty="0">
                <a:solidFill>
                  <a:srgbClr val="002060"/>
                </a:solidFill>
              </a:rPr>
              <a:t>;</a:t>
            </a:r>
          </a:p>
          <a:p>
            <a:r>
              <a:rPr lang="ru-RU" sz="1800" dirty="0">
                <a:solidFill>
                  <a:srgbClr val="002060"/>
                </a:solidFill>
              </a:rPr>
              <a:t>5)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Әкімшілік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құқық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бұзушылық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туралы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6)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Қылмыстық</a:t>
            </a:r>
            <a:r>
              <a:rPr lang="ru-RU" sz="1800" dirty="0">
                <a:solidFill>
                  <a:srgbClr val="002060"/>
                </a:solidFill>
              </a:rPr>
              <a:t> Кодекс</a:t>
            </a:r>
            <a:r>
              <a:rPr lang="en-US" sz="1800" dirty="0" err="1">
                <a:solidFill>
                  <a:srgbClr val="002060"/>
                </a:solidFill>
              </a:rPr>
              <a:t>i</a:t>
            </a:r>
            <a:r>
              <a:rPr lang="ru-RU" sz="1800" dirty="0">
                <a:solidFill>
                  <a:srgbClr val="002060"/>
                </a:solidFill>
              </a:rPr>
              <a:t>	</a:t>
            </a:r>
          </a:p>
          <a:p>
            <a:r>
              <a:rPr lang="ru-RU" sz="1800" dirty="0">
                <a:solidFill>
                  <a:srgbClr val="002060"/>
                </a:solidFill>
              </a:rPr>
              <a:t>7)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Қылмыстық-процестік</a:t>
            </a:r>
            <a:r>
              <a:rPr lang="ru-RU" sz="1800" dirty="0">
                <a:solidFill>
                  <a:srgbClr val="002060"/>
                </a:solidFill>
              </a:rPr>
              <a:t> Кодекс</a:t>
            </a:r>
            <a:r>
              <a:rPr lang="en-US" sz="1800" dirty="0" err="1">
                <a:solidFill>
                  <a:srgbClr val="002060"/>
                </a:solidFill>
              </a:rPr>
              <a:t>i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8)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Еңбек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r>
              <a:rPr lang="ru-RU" sz="1800" dirty="0">
                <a:solidFill>
                  <a:srgbClr val="002060"/>
                </a:solidFill>
              </a:rPr>
              <a:t>	</a:t>
            </a:r>
          </a:p>
          <a:p>
            <a:r>
              <a:rPr lang="ru-RU" sz="1800" dirty="0">
                <a:solidFill>
                  <a:srgbClr val="002060"/>
                </a:solidFill>
              </a:rPr>
              <a:t>9)   Қазақстан </a:t>
            </a:r>
            <a:r>
              <a:rPr lang="ru-RU" sz="1800" dirty="0" err="1">
                <a:solidFill>
                  <a:srgbClr val="002060"/>
                </a:solidFill>
              </a:rPr>
              <a:t>Республикасының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Халық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денсаулығы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және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денсаулық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сақтау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жүйесі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туралы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Кодексі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2" name="Google Shape;211;g18c5f578641_0_338">
            <a:extLst>
              <a:ext uri="{FF2B5EF4-FFF2-40B4-BE49-F238E27FC236}">
                <a16:creationId xmlns:a16="http://schemas.microsoft.com/office/drawing/2014/main" xmlns="" id="{8067C41F-3F22-40DE-9816-A57ABE63EEDC}"/>
              </a:ext>
            </a:extLst>
          </p:cNvPr>
          <p:cNvSpPr/>
          <p:nvPr/>
        </p:nvSpPr>
        <p:spPr>
          <a:xfrm rot="5400000">
            <a:off x="-2038094" y="3213041"/>
            <a:ext cx="5000700" cy="582000"/>
          </a:xfrm>
          <a:prstGeom prst="chevron">
            <a:avLst>
              <a:gd name="adj" fmla="val 50000"/>
            </a:avLst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491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rgbClr val="073763"/>
                </a:solidFill>
              </a:rPr>
              <a:t>НОРМАТИВТІК ЖӘНЕ ҚҰҚЫҚТЫҚ ҚОЛДАУ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rgbClr val="073763"/>
                </a:solidFill>
              </a:rPr>
              <a:t>БАЛА ҚҰҚЫҚТАРЫН ЖҮЗЕГЕ АСЫРУ</a:t>
            </a:r>
          </a:p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7600" y="1151400"/>
            <a:ext cx="10778700" cy="4555200"/>
          </a:xfrm>
        </p:spPr>
        <p:txBody>
          <a:bodyPr>
            <a:normAutofit lnSpcReduction="10000"/>
          </a:bodyPr>
          <a:lstStyle/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14 </a:t>
            </a:r>
            <a:r>
              <a:rPr lang="ru-RU" sz="2400" b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заң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endParaRPr lang="ru-RU" sz="2400" b="1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1) 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Қазақстан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Республикасындағы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Бала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құқықтары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2)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Кемтар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балаларды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әлеуметт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к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медициналық-педагогикалық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түзеу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арқылы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қолдау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3)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Кәмелетке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толмағандар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арасындағы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құқық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бұзушылықтардың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профилактикасы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мен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балалардың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қадағалаусыз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панасыз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қалуының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алдын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алу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4)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Білім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5)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Тұрмыстық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зорлық-зомбылық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профилактикасы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6)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Отбасы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үлг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с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ндег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балалар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ауылы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жасөсп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р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мдер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үйлер</a:t>
            </a:r>
            <a:r>
              <a:rPr lang="en-US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т.б</a:t>
            </a:r>
            <a:r>
              <a:rPr lang="ru-RU" sz="2400" i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3423AC-8A36-4F98-9AD0-CFA0650C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26" y="691567"/>
            <a:ext cx="5358848" cy="30483"/>
          </a:xfrm>
          <a:prstGeom prst="rect">
            <a:avLst/>
          </a:prstGeom>
        </p:spPr>
      </p:pic>
      <p:sp>
        <p:nvSpPr>
          <p:cNvPr id="5" name="Google Shape;211;g18c5f578641_0_338">
            <a:extLst>
              <a:ext uri="{FF2B5EF4-FFF2-40B4-BE49-F238E27FC236}">
                <a16:creationId xmlns:a16="http://schemas.microsoft.com/office/drawing/2014/main" xmlns="" id="{492802ED-A8A0-40DE-8C56-1B5E8AF1FE22}"/>
              </a:ext>
            </a:extLst>
          </p:cNvPr>
          <p:cNvSpPr/>
          <p:nvPr/>
        </p:nvSpPr>
        <p:spPr>
          <a:xfrm rot="5400000">
            <a:off x="-2209350" y="3187550"/>
            <a:ext cx="5000700" cy="582000"/>
          </a:xfrm>
          <a:prstGeom prst="chevron">
            <a:avLst>
              <a:gd name="adj" fmla="val 50000"/>
            </a:avLst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680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95D7B1-E769-428C-82D8-922D6665F73C}"/>
              </a:ext>
            </a:extLst>
          </p:cNvPr>
          <p:cNvSpPr txBox="1"/>
          <p:nvPr/>
        </p:nvSpPr>
        <p:spPr>
          <a:xfrm>
            <a:off x="819150" y="703126"/>
            <a:ext cx="1106805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 </a:t>
            </a:r>
            <a:r>
              <a:rPr lang="ru-RU" sz="2400" b="1" i="1" dirty="0">
                <a:solidFill>
                  <a:srgbClr val="002060"/>
                </a:solidFill>
              </a:rPr>
              <a:t>Х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алықаралық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құжаттар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1) Бала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құқықтары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Балалар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еңбегінің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жаман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түрлеріне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тыйым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салу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жою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жөніндегі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шұғыл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шаралар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3) Қазақстан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Республикасының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Нәс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лд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кемс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туш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кт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ң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барлық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нысандарын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жою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халықаралық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Ананы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қорғау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Адамдарды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сатуға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үшінші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тұлғалардың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жезөкшел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кт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пайдалануына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қарсы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күрес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Мүгедектердің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құқықтары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Білім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беру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саласындағы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кемсітушілікке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қарсы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күрес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Балаларға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алименттерді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отбасын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күтіп-бағудың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басқа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да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нысандарын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өндіріп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алудың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халықаралық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тәртібі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Алименттік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міндеттемелерге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қолданылатын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құқық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хаттама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</a:p>
          <a:p>
            <a:pPr marL="263525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9)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Балаларды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қорғау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баланы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шетелдік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асырап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алуға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қатысты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ынтымақтастық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туралы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конвенция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т.б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Қазақстан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Республикасы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Үкіметінің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200-ден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астам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қаулысы,700-ден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астам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бұйрық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әзірленді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C8CEF9-8E7D-4481-9DEA-4E655FB0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" y="805598"/>
            <a:ext cx="585267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AE2A64-1B9D-4AF5-8F7D-38B02AE1D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3" b="11979"/>
          <a:stretch/>
        </p:blipFill>
        <p:spPr>
          <a:xfrm>
            <a:off x="4545021" y="2788246"/>
            <a:ext cx="2513265" cy="18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4" y="626975"/>
            <a:ext cx="1761897" cy="7315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57230" y="149620"/>
            <a:ext cx="11030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«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Қазақстан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Республикасындағы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отбасылық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және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гендерлік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саясат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тұжырымдамасын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2030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жылға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дейін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бекіту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туралы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» Қазақстан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Республикасы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Президентінің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2016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жылғы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6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желтоқсандағы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№ 384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Жарлығына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ҚР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Президентінің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13.04.2023 № 195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Жарлығымен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енгізілген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</a:t>
            </a:r>
            <a:r>
              <a:rPr lang="ru-RU" sz="20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өзгерістер</a:t>
            </a:r>
            <a:r>
              <a:rPr lang="ru-RU" sz="20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Raleway SemiBold"/>
              </a:rPr>
              <a:t> , 4-бөлім.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197" y="1085230"/>
            <a:ext cx="7004911" cy="30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6" y="1435196"/>
            <a:ext cx="1341236" cy="432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Скругленный прямоугольник 13">
            <a:extLst>
              <a:ext uri="{FF2B5EF4-FFF2-40B4-BE49-F238E27FC236}">
                <a16:creationId xmlns:a16="http://schemas.microsoft.com/office/drawing/2014/main" xmlns="" id="{7CDD1390-B4AC-42FA-82DC-E82A0B55E9E4}"/>
              </a:ext>
            </a:extLst>
          </p:cNvPr>
          <p:cNvSpPr/>
          <p:nvPr/>
        </p:nvSpPr>
        <p:spPr>
          <a:xfrm>
            <a:off x="265035" y="1695486"/>
            <a:ext cx="4554245" cy="14387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дәстүрлі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құндылықтарды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нығайту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саясаттың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идеологиялық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негізі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болып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табылады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xmlns="" id="{A26BB777-9D2F-4D42-ABB6-ABFB31016758}"/>
              </a:ext>
            </a:extLst>
          </p:cNvPr>
          <p:cNvSpPr/>
          <p:nvPr/>
        </p:nvSpPr>
        <p:spPr>
          <a:xfrm>
            <a:off x="6214369" y="1628700"/>
            <a:ext cx="5887109" cy="150550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саясат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ұрпақтар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сабақтастығына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барлық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мүшелерінің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үйлесімді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өзара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іс-қимылы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кезінде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ұлттың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мәдени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кодын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сақтауға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ондағы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кемсітушілік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зорлық-зомбылыққа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бермеуге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бағдарланатын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9C0CCA77-6938-4A7C-8918-AAEAAAF1A8C6}"/>
              </a:ext>
            </a:extLst>
          </p:cNvPr>
          <p:cNvSpPr/>
          <p:nvPr/>
        </p:nvSpPr>
        <p:spPr>
          <a:xfrm>
            <a:off x="6839764" y="4441144"/>
            <a:ext cx="5261714" cy="21440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Қазақстандықтарда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ата-анаға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саналы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көзқарасты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тартымды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әке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болуды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қалыптастыруға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бағдарлану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бала-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ананың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эмоционалды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байланыстарын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нығайтуға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бала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тәрбиесіндегі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әкенің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рөлін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күшейтуге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дара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ата-ана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отбасыларының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санын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азайтуға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ықпал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ететін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15" name="Скругленный прямоугольник 13">
            <a:extLst>
              <a:ext uri="{FF2B5EF4-FFF2-40B4-BE49-F238E27FC236}">
                <a16:creationId xmlns:a16="http://schemas.microsoft.com/office/drawing/2014/main" xmlns="" id="{A8FF7F50-605F-4DA1-A00A-D4F41D57A172}"/>
              </a:ext>
            </a:extLst>
          </p:cNvPr>
          <p:cNvSpPr/>
          <p:nvPr/>
        </p:nvSpPr>
        <p:spPr>
          <a:xfrm>
            <a:off x="184376" y="4592974"/>
            <a:ext cx="5150105" cy="18978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Мұндай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саясат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барлық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мүшелер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бір-біріне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өзара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жауап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беретін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мүшесінің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ерекшеліктерін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құрметтейтін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өзара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қолдау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көмек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көрсетілетін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функционалды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отбасылардың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өсуіне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ықпал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етеді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48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f3222c82b_1_0"/>
          <p:cNvSpPr/>
          <p:nvPr/>
        </p:nvSpPr>
        <p:spPr>
          <a:xfrm>
            <a:off x="7191000" y="3884000"/>
            <a:ext cx="3782100" cy="231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0f3222c82b_1_0"/>
          <p:cNvSpPr/>
          <p:nvPr/>
        </p:nvSpPr>
        <p:spPr>
          <a:xfrm>
            <a:off x="7317433" y="4184375"/>
            <a:ext cx="3488400" cy="2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002060"/>
                </a:solidFill>
              </a:rPr>
              <a:t>Бала құқықтары туралы конвенциядан басқа Қазақстан балалар құқығын қорғауға бағытталған бірқатар халықаралық құқықтық актілерді ратификациялады. </a:t>
            </a:r>
            <a:endParaRPr sz="130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002060"/>
                </a:solidFill>
              </a:rPr>
              <a:t>Қазақстанда балалар мен жасөспірімдердің құқықтары мен кепілдіктерін реттейтін 50-ден астам нормативтік құқықтық актілер қабылданған.  </a:t>
            </a:r>
            <a:endParaRPr sz="1300">
              <a:solidFill>
                <a:srgbClr val="002060"/>
              </a:solidFill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002060"/>
              </a:solidFill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2060"/>
              </a:solidFill>
            </a:endParaRPr>
          </a:p>
        </p:txBody>
      </p:sp>
      <p:sp>
        <p:nvSpPr>
          <p:cNvPr id="134" name="Google Shape;134;g20f3222c82b_1_0"/>
          <p:cNvSpPr/>
          <p:nvPr/>
        </p:nvSpPr>
        <p:spPr>
          <a:xfrm>
            <a:off x="798000" y="3855425"/>
            <a:ext cx="4100400" cy="2310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0f3222c82b_1_0"/>
          <p:cNvSpPr/>
          <p:nvPr/>
        </p:nvSpPr>
        <p:spPr>
          <a:xfrm>
            <a:off x="935078" y="4184375"/>
            <a:ext cx="3782100" cy="18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>
                <a:solidFill>
                  <a:srgbClr val="002060"/>
                </a:solidFill>
              </a:rPr>
              <a:t>Бала құқықтары туралы конвенцияның жалпы принциптері мен нормалары Қазақстан Республикасының Конституциясында, Қазақстан Республикасының Қылмыстық іс жүргізу және Қылмыстық-атқару кодекстерінде ескерілген, сондай-ақ азаматтық, отбасылық және құқықтың басқа салалары    </a:t>
            </a:r>
            <a:endParaRPr sz="1300">
              <a:solidFill>
                <a:srgbClr val="002060"/>
              </a:solidFill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6" name="Google Shape;136;g20f3222c82b_1_0"/>
          <p:cNvSpPr/>
          <p:nvPr/>
        </p:nvSpPr>
        <p:spPr>
          <a:xfrm>
            <a:off x="865325" y="1327425"/>
            <a:ext cx="10575900" cy="1489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  <a:alpha val="35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0f3222c82b_1_0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ҚР БАЛА ҚҰҚЫҚТАРЫН ҚОРҒАУ САЛАСЫНДАҒЫ САЯСАТЫ.</a:t>
            </a:r>
            <a:r>
              <a:rPr lang="en-US" sz="18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g20f3222c82b_1_0"/>
          <p:cNvCxnSpPr/>
          <p:nvPr/>
        </p:nvCxnSpPr>
        <p:spPr>
          <a:xfrm>
            <a:off x="2075100" y="689500"/>
            <a:ext cx="80418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9" name="Google Shape;139;g20f3222c82b_1_0"/>
          <p:cNvGrpSpPr/>
          <p:nvPr/>
        </p:nvGrpSpPr>
        <p:grpSpPr>
          <a:xfrm>
            <a:off x="1289625" y="2510975"/>
            <a:ext cx="2972100" cy="1646250"/>
            <a:chOff x="1636625" y="2510975"/>
            <a:chExt cx="2972100" cy="1646250"/>
          </a:xfrm>
        </p:grpSpPr>
        <p:sp>
          <p:nvSpPr>
            <p:cNvPr id="140" name="Google Shape;140;g20f3222c82b_1_0"/>
            <p:cNvSpPr/>
            <p:nvPr/>
          </p:nvSpPr>
          <p:spPr>
            <a:xfrm>
              <a:off x="1636625" y="2536000"/>
              <a:ext cx="2972100" cy="591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1" name="Google Shape;141;g20f3222c82b_1_0"/>
            <p:cNvPicPr preferRelativeResize="0"/>
            <p:nvPr/>
          </p:nvPicPr>
          <p:blipFill rotWithShape="1">
            <a:blip r:embed="rId3">
              <a:alphaModFix/>
            </a:blip>
            <a:srcRect r="75001"/>
            <a:stretch/>
          </p:blipFill>
          <p:spPr>
            <a:xfrm>
              <a:off x="2523496" y="2510975"/>
              <a:ext cx="1198350" cy="1646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g20f3222c82b_1_0"/>
          <p:cNvGrpSpPr/>
          <p:nvPr/>
        </p:nvGrpSpPr>
        <p:grpSpPr>
          <a:xfrm>
            <a:off x="7583100" y="2510975"/>
            <a:ext cx="2972100" cy="1646250"/>
            <a:chOff x="6884675" y="2510975"/>
            <a:chExt cx="2972100" cy="1646250"/>
          </a:xfrm>
        </p:grpSpPr>
        <p:sp>
          <p:nvSpPr>
            <p:cNvPr id="143" name="Google Shape;143;g20f3222c82b_1_0"/>
            <p:cNvSpPr/>
            <p:nvPr/>
          </p:nvSpPr>
          <p:spPr>
            <a:xfrm>
              <a:off x="6884675" y="2536000"/>
              <a:ext cx="2972100" cy="5919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4" name="Google Shape;144;g20f3222c82b_1_0"/>
            <p:cNvPicPr preferRelativeResize="0"/>
            <p:nvPr/>
          </p:nvPicPr>
          <p:blipFill rotWithShape="1">
            <a:blip r:embed="rId3">
              <a:alphaModFix/>
            </a:blip>
            <a:srcRect l="75001"/>
            <a:stretch/>
          </p:blipFill>
          <p:spPr>
            <a:xfrm>
              <a:off x="7771546" y="2510975"/>
              <a:ext cx="1198350" cy="1646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g20f3222c82b_1_0"/>
          <p:cNvSpPr/>
          <p:nvPr/>
        </p:nvSpPr>
        <p:spPr>
          <a:xfrm>
            <a:off x="1218900" y="1508450"/>
            <a:ext cx="9754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/>
              <a:t>Кәмелетке</a:t>
            </a:r>
            <a:r>
              <a:rPr lang="en-US" sz="1600" dirty="0"/>
              <a:t> </a:t>
            </a:r>
            <a:r>
              <a:rPr lang="en-US" sz="1600" dirty="0" err="1"/>
              <a:t>толмағандардың</a:t>
            </a:r>
            <a:r>
              <a:rPr lang="en-US" sz="1600" dirty="0"/>
              <a:t> </a:t>
            </a:r>
            <a:r>
              <a:rPr lang="en-US" sz="1600" dirty="0" err="1"/>
              <a:t>құқықтарын</a:t>
            </a:r>
            <a:r>
              <a:rPr lang="en-US" sz="1600" dirty="0"/>
              <a:t> </a:t>
            </a:r>
            <a:r>
              <a:rPr lang="en-US" sz="1600" dirty="0" err="1"/>
              <a:t>қорғауға</a:t>
            </a:r>
            <a:r>
              <a:rPr lang="en-US" sz="1600" dirty="0"/>
              <a:t> </a:t>
            </a:r>
            <a:r>
              <a:rPr lang="en-US" sz="1600" dirty="0" err="1"/>
              <a:t>бағытталған</a:t>
            </a:r>
            <a:r>
              <a:rPr lang="en-US" sz="1600" dirty="0"/>
              <a:t> </a:t>
            </a:r>
            <a:r>
              <a:rPr lang="en-US" sz="1600" dirty="0" err="1"/>
              <a:t>негізгі</a:t>
            </a:r>
            <a:r>
              <a:rPr lang="en-US" sz="1600" dirty="0"/>
              <a:t> </a:t>
            </a:r>
            <a:r>
              <a:rPr lang="en-US" sz="1600" dirty="0" err="1"/>
              <a:t>халықаралық</a:t>
            </a:r>
            <a:r>
              <a:rPr lang="en-US" sz="1600" dirty="0"/>
              <a:t> </a:t>
            </a:r>
            <a:r>
              <a:rPr lang="en-US" sz="1600" dirty="0" err="1"/>
              <a:t>құқықтық</a:t>
            </a:r>
            <a:r>
              <a:rPr lang="en-US" sz="1600" dirty="0"/>
              <a:t> </a:t>
            </a:r>
            <a:r>
              <a:rPr lang="en-US" sz="1600" dirty="0" err="1"/>
              <a:t>акт</a:t>
            </a:r>
            <a:r>
              <a:rPr lang="en-US" sz="1600" dirty="0"/>
              <a:t> – </a:t>
            </a:r>
            <a:r>
              <a:rPr lang="en-US" sz="1600" dirty="0" err="1"/>
              <a:t>Бала</a:t>
            </a:r>
            <a:r>
              <a:rPr lang="en-US" sz="1600" dirty="0"/>
              <a:t> </a:t>
            </a:r>
            <a:r>
              <a:rPr lang="en-US" sz="1600" dirty="0" err="1"/>
              <a:t>құқықтары</a:t>
            </a:r>
            <a:r>
              <a:rPr lang="en-US" sz="1600" dirty="0"/>
              <a:t> </a:t>
            </a:r>
            <a:r>
              <a:rPr lang="en-US" sz="1600" dirty="0" err="1"/>
              <a:t>туралы</a:t>
            </a:r>
            <a:r>
              <a:rPr lang="en-US" sz="1600" dirty="0"/>
              <a:t> </a:t>
            </a:r>
            <a:r>
              <a:rPr lang="en-US" sz="1600" dirty="0" err="1"/>
              <a:t>конвенция</a:t>
            </a:r>
            <a:r>
              <a:rPr lang="en-US" sz="1600" dirty="0"/>
              <a:t>. </a:t>
            </a:r>
            <a:r>
              <a:rPr lang="en-US" sz="1600" dirty="0" err="1"/>
              <a:t>Оны</a:t>
            </a:r>
            <a:r>
              <a:rPr lang="en-US" sz="1600" dirty="0"/>
              <a:t> 1989 </a:t>
            </a:r>
            <a:r>
              <a:rPr lang="en-US" sz="1600" dirty="0" err="1"/>
              <a:t>жылы</a:t>
            </a:r>
            <a:r>
              <a:rPr lang="en-US" sz="1600" dirty="0"/>
              <a:t> 20 </a:t>
            </a:r>
            <a:r>
              <a:rPr lang="en-US" sz="1600" dirty="0" err="1"/>
              <a:t>қарашада</a:t>
            </a:r>
            <a:r>
              <a:rPr lang="en-US" sz="1600" dirty="0"/>
              <a:t> БҰҰ </a:t>
            </a:r>
            <a:r>
              <a:rPr lang="en-US" sz="1600" dirty="0" err="1"/>
              <a:t>Бас</a:t>
            </a:r>
            <a:r>
              <a:rPr lang="en-US" sz="1600" dirty="0"/>
              <a:t> </a:t>
            </a:r>
            <a:r>
              <a:rPr lang="en-US" sz="1600" dirty="0" err="1"/>
              <a:t>Ассамблеясы</a:t>
            </a:r>
            <a:r>
              <a:rPr lang="en-US" sz="1600" dirty="0"/>
              <a:t> </a:t>
            </a:r>
            <a:r>
              <a:rPr lang="en-US" sz="1600" dirty="0" err="1"/>
              <a:t>қабылдады</a:t>
            </a:r>
            <a:r>
              <a:rPr lang="en-US" sz="1600" dirty="0"/>
              <a:t>. </a:t>
            </a:r>
            <a:r>
              <a:rPr lang="en-US" sz="1600" dirty="0" err="1"/>
              <a:t>Қазақстан</a:t>
            </a:r>
            <a:r>
              <a:rPr lang="en-US" sz="1600" dirty="0"/>
              <a:t> 1994 </a:t>
            </a:r>
            <a:r>
              <a:rPr lang="en-US" sz="1600" dirty="0" err="1"/>
              <a:t>жылы</a:t>
            </a:r>
            <a:r>
              <a:rPr lang="en-US" sz="1600" dirty="0"/>
              <a:t> 8 </a:t>
            </a:r>
            <a:r>
              <a:rPr lang="en-US" sz="1600" dirty="0" err="1"/>
              <a:t>маусымда</a:t>
            </a:r>
            <a:r>
              <a:rPr lang="en-US" sz="1600" dirty="0"/>
              <a:t> </a:t>
            </a:r>
            <a:r>
              <a:rPr lang="en-US" sz="1600" dirty="0" err="1"/>
              <a:t>Бала</a:t>
            </a:r>
            <a:r>
              <a:rPr lang="en-US" sz="1600" dirty="0"/>
              <a:t> </a:t>
            </a:r>
            <a:r>
              <a:rPr lang="en-US" sz="1600" dirty="0" err="1"/>
              <a:t>құқықтары</a:t>
            </a:r>
            <a:r>
              <a:rPr lang="en-US" sz="1600" dirty="0"/>
              <a:t> </a:t>
            </a:r>
            <a:r>
              <a:rPr lang="en-US" sz="1600" dirty="0" err="1"/>
              <a:t>туралы</a:t>
            </a:r>
            <a:r>
              <a:rPr lang="en-US" sz="1600" dirty="0"/>
              <a:t> </a:t>
            </a:r>
            <a:r>
              <a:rPr lang="en-US" sz="1600" dirty="0" err="1"/>
              <a:t>конвенцияны</a:t>
            </a:r>
            <a:r>
              <a:rPr lang="en-US" sz="1600" dirty="0"/>
              <a:t> </a:t>
            </a:r>
            <a:r>
              <a:rPr lang="en-US" sz="1600" dirty="0" err="1"/>
              <a:t>ратификациялады</a:t>
            </a:r>
            <a:endParaRPr sz="1600" dirty="0"/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46" name="Google Shape;146;g20f3222c82b_1_0"/>
          <p:cNvPicPr preferRelativeResize="0"/>
          <p:nvPr/>
        </p:nvPicPr>
        <p:blipFill rotWithShape="1">
          <a:blip r:embed="rId4">
            <a:alphaModFix/>
          </a:blip>
          <a:srcRect l="30345" r="56800" b="76599"/>
          <a:stretch/>
        </p:blipFill>
        <p:spPr>
          <a:xfrm flipH="1">
            <a:off x="4779359" y="2618239"/>
            <a:ext cx="2213723" cy="408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0f3222c82b_1_0"/>
          <p:cNvSpPr txBox="1">
            <a:spLocks noGrp="1"/>
          </p:cNvSpPr>
          <p:nvPr>
            <p:ph type="subTitle" idx="2"/>
          </p:nvPr>
        </p:nvSpPr>
        <p:spPr>
          <a:xfrm>
            <a:off x="415600" y="613300"/>
            <a:ext cx="11360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НОРМАТИВТІК ЖӘНЕ ҚҰҚЫҚТЫҚ ҚОЛДАУ БАЛА ҚҰҚЫҚТАРЫН ЖҮЗЕГЕ АСЫРУ</a:t>
            </a:r>
            <a:endParaRPr sz="1600" b="1" i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61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2;g20f7bb3e895_0_283"/>
          <p:cNvSpPr/>
          <p:nvPr/>
        </p:nvSpPr>
        <p:spPr>
          <a:xfrm>
            <a:off x="668546" y="1592255"/>
            <a:ext cx="11093147" cy="282021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endParaRPr lang="ru-RU" sz="2400" kern="12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ru-RU" sz="2400" i="1" kern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9663" y="137780"/>
            <a:ext cx="10922337" cy="9648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</a:pP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Қазақстан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Республикасы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Үкіметінің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қаулысы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 algn="ctr">
              <a:lnSpc>
                <a:spcPct val="120000"/>
              </a:lnSpc>
            </a:pP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жылғы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01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Ақпан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№ 21-ө, «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Балалардың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әл-ауқатының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индексі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"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8546" y="1663973"/>
            <a:ext cx="11093147" cy="27484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 fontAlgn="base"/>
            <a:r>
              <a:rPr lang="ru-RU" dirty="0" err="1">
                <a:latin typeface="+mj-lt"/>
              </a:rPr>
              <a:t>Балалардың</a:t>
            </a:r>
            <a:r>
              <a:rPr lang="ru-RU" dirty="0">
                <a:latin typeface="+mj-lt"/>
              </a:rPr>
              <a:t> хал-</a:t>
            </a:r>
            <a:r>
              <a:rPr lang="ru-RU" dirty="0" err="1">
                <a:latin typeface="+mj-lt"/>
              </a:rPr>
              <a:t>ахуал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индексі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балалардың</a:t>
            </a:r>
            <a:r>
              <a:rPr lang="ru-RU" dirty="0">
                <a:latin typeface="+mj-lt"/>
              </a:rPr>
              <a:t> хал-</a:t>
            </a:r>
            <a:r>
              <a:rPr lang="ru-RU" dirty="0" err="1">
                <a:latin typeface="+mj-lt"/>
              </a:rPr>
              <a:t>ахуалын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және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әртүрлі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салаларда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балаларға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жағдай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жасауға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бағытталған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ұлттық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саясаттың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тиімділік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дәрежесін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бағалау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мақсатында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әзірленді</a:t>
            </a:r>
            <a:r>
              <a:rPr lang="ru-RU" dirty="0">
                <a:latin typeface="+mj-lt"/>
              </a:rPr>
              <a:t>.</a:t>
            </a:r>
          </a:p>
          <a:p>
            <a:pPr algn="just" fontAlgn="base"/>
            <a:endParaRPr lang="ru-RU" dirty="0">
              <a:latin typeface="+mj-lt"/>
            </a:endParaRPr>
          </a:p>
          <a:p>
            <a:pPr algn="just" fontAlgn="base"/>
            <a:r>
              <a:rPr lang="ru-RU" dirty="0" err="1">
                <a:latin typeface="+mj-lt"/>
              </a:rPr>
              <a:t>Индексті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енгізу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балалар</a:t>
            </a:r>
            <a:r>
              <a:rPr lang="ru-RU" dirty="0">
                <a:latin typeface="+mj-lt"/>
              </a:rPr>
              <a:t> мен </a:t>
            </a:r>
            <a:r>
              <a:rPr lang="ru-RU" dirty="0" err="1">
                <a:latin typeface="+mj-lt"/>
              </a:rPr>
              <a:t>ата-аналардың</a:t>
            </a:r>
            <a:r>
              <a:rPr lang="ru-RU" dirty="0">
                <a:latin typeface="+mj-lt"/>
              </a:rPr>
              <a:t>/</a:t>
            </a:r>
            <a:r>
              <a:rPr lang="ru-RU" dirty="0" err="1">
                <a:latin typeface="+mj-lt"/>
              </a:rPr>
              <a:t>заңды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өкілдердің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бұдан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әрі</a:t>
            </a:r>
            <a:r>
              <a:rPr lang="ru-RU" dirty="0">
                <a:latin typeface="+mj-lt"/>
              </a:rPr>
              <a:t> –</a:t>
            </a:r>
            <a:r>
              <a:rPr lang="ru-RU" dirty="0" err="1">
                <a:latin typeface="+mj-lt"/>
              </a:rPr>
              <a:t>ата-аналар</a:t>
            </a:r>
            <a:r>
              <a:rPr lang="ru-RU" dirty="0">
                <a:latin typeface="+mj-lt"/>
              </a:rPr>
              <a:t>) </a:t>
            </a:r>
            <a:r>
              <a:rPr lang="ru-RU" dirty="0" err="1">
                <a:latin typeface="+mj-lt"/>
              </a:rPr>
              <a:t>пікірін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ескере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отырып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өңірлер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бойынша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әртүрлі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салаларда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балалардың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жағдайын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жақсартуға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бағытталған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шаралардың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тиімді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іске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асуына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кедергі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келтіретін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факторларды</a:t>
            </a:r>
            <a:r>
              <a:rPr lang="ru-RU" dirty="0">
                <a:latin typeface="+mj-lt"/>
              </a:rPr>
              <a:t> дер </a:t>
            </a:r>
            <a:r>
              <a:rPr lang="ru-RU" dirty="0" err="1">
                <a:latin typeface="+mj-lt"/>
              </a:rPr>
              <a:t>кезінде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анықтауға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мүмкіндік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береді</a:t>
            </a:r>
            <a:r>
              <a:rPr lang="ru-RU" dirty="0">
                <a:latin typeface="+mj-lt"/>
              </a:rPr>
              <a:t>.</a:t>
            </a:r>
          </a:p>
          <a:p>
            <a:pPr algn="just" fontAlgn="base"/>
            <a:endParaRPr lang="ru-RU" dirty="0">
              <a:solidFill>
                <a:schemeClr val="bg2"/>
              </a:solidFill>
              <a:latin typeface="+mj-lt"/>
            </a:endParaRPr>
          </a:p>
          <a:p>
            <a:pPr algn="just" fontAlgn="base"/>
            <a:r>
              <a:rPr lang="ru-RU" dirty="0">
                <a:solidFill>
                  <a:schemeClr val="bg2"/>
                </a:solidFill>
                <a:latin typeface="+mj-lt"/>
              </a:rPr>
              <a:t>Индекс 4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негізгі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бағыттан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тұрады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: «Бала", «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Отбасы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және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қоғам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", «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Мемлекеттік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саясат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", «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Елдің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j-lt"/>
              </a:rPr>
              <a:t>әл-ауқаты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4" y="860672"/>
            <a:ext cx="1761897" cy="731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7039" b="6694"/>
          <a:stretch/>
        </p:blipFill>
        <p:spPr>
          <a:xfrm>
            <a:off x="3097768" y="4396374"/>
            <a:ext cx="4782207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60" y="1024808"/>
            <a:ext cx="7408867" cy="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2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1" y="4763408"/>
            <a:ext cx="1764602" cy="112640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60667" y="86758"/>
            <a:ext cx="11360700" cy="10569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latin typeface="+mj-lt"/>
              </a:rPr>
              <a:t>«</a:t>
            </a:r>
            <a:r>
              <a:rPr lang="ru-RU" dirty="0" err="1">
                <a:latin typeface="+mj-lt"/>
              </a:rPr>
              <a:t>Неке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ерлі-зайыптылық</a:t>
            </a:r>
            <a:r>
              <a:rPr lang="ru-RU" dirty="0">
                <a:latin typeface="+mj-lt"/>
              </a:rPr>
              <a:t>) </a:t>
            </a:r>
            <a:r>
              <a:rPr lang="ru-RU" dirty="0" err="1">
                <a:latin typeface="+mj-lt"/>
              </a:rPr>
              <a:t>және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отбасы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туралы</a:t>
            </a:r>
            <a:r>
              <a:rPr lang="ru-RU" dirty="0">
                <a:latin typeface="+mj-lt"/>
              </a:rPr>
              <a:t>» Қазақстан </a:t>
            </a:r>
            <a:r>
              <a:rPr lang="ru-RU" dirty="0" err="1">
                <a:latin typeface="+mj-lt"/>
              </a:rPr>
              <a:t>Республикасының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Кодексі</a:t>
            </a:r>
            <a:r>
              <a:rPr lang="ru-RU" dirty="0">
                <a:latin typeface="+mj-lt"/>
              </a:rPr>
              <a:t> 2011 </a:t>
            </a:r>
            <a:r>
              <a:rPr lang="ru-RU" dirty="0" err="1">
                <a:latin typeface="+mj-lt"/>
              </a:rPr>
              <a:t>жылғы</a:t>
            </a:r>
            <a:r>
              <a:rPr lang="ru-RU" dirty="0">
                <a:latin typeface="+mj-lt"/>
              </a:rPr>
              <a:t> 26 </a:t>
            </a:r>
            <a:r>
              <a:rPr lang="ru-RU" dirty="0" err="1">
                <a:latin typeface="+mj-lt"/>
              </a:rPr>
              <a:t>желтоқсандағы</a:t>
            </a:r>
            <a:r>
              <a:rPr lang="ru-RU" dirty="0">
                <a:latin typeface="+mj-lt"/>
              </a:rPr>
              <a:t> № 518-</a:t>
            </a:r>
            <a:r>
              <a:rPr lang="en-US" dirty="0">
                <a:latin typeface="+mj-lt"/>
              </a:rPr>
              <a:t>IV(01.07.2023 </a:t>
            </a:r>
            <a:r>
              <a:rPr lang="ru-RU" dirty="0">
                <a:latin typeface="+mj-lt"/>
              </a:rPr>
              <a:t>ж. </a:t>
            </a:r>
            <a:r>
              <a:rPr lang="ru-RU" dirty="0" err="1">
                <a:latin typeface="+mj-lt"/>
              </a:rPr>
              <a:t>жағдай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бойынша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өзгерістер</a:t>
            </a:r>
            <a:r>
              <a:rPr lang="ru-RU" dirty="0">
                <a:latin typeface="+mj-lt"/>
              </a:rPr>
              <a:t> мен </a:t>
            </a:r>
            <a:r>
              <a:rPr lang="ru-RU" dirty="0" err="1">
                <a:latin typeface="+mj-lt"/>
              </a:rPr>
              <a:t>толықтырулар</a:t>
            </a:r>
            <a:r>
              <a:rPr lang="ru-RU" dirty="0">
                <a:latin typeface="+mj-lt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07341" y="4544910"/>
            <a:ext cx="8608981" cy="1469731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27000" indent="0">
              <a:buNone/>
            </a:pPr>
            <a:r>
              <a:rPr lang="ru-RU" sz="1500" b="1" dirty="0" err="1">
                <a:sym typeface="Arial"/>
              </a:rPr>
              <a:t>Ата-аналар</a:t>
            </a:r>
            <a:r>
              <a:rPr lang="ru-RU" sz="1500" b="1" dirty="0">
                <a:sym typeface="Arial"/>
              </a:rPr>
              <a:t> </a:t>
            </a:r>
            <a:r>
              <a:rPr lang="ru-RU" sz="1500" b="1" dirty="0" err="1">
                <a:sym typeface="Arial"/>
              </a:rPr>
              <a:t>өз</a:t>
            </a:r>
            <a:r>
              <a:rPr lang="ru-RU" sz="1500" b="1" dirty="0">
                <a:sym typeface="Arial"/>
              </a:rPr>
              <a:t> </a:t>
            </a:r>
            <a:r>
              <a:rPr lang="ru-RU" sz="1500" b="1" dirty="0" err="1">
                <a:sym typeface="Arial"/>
              </a:rPr>
              <a:t>баласының</a:t>
            </a:r>
            <a:r>
              <a:rPr lang="ru-RU" sz="1500" b="1" dirty="0">
                <a:sym typeface="Arial"/>
              </a:rPr>
              <a:t> </a:t>
            </a:r>
            <a:r>
              <a:rPr lang="ru-RU" sz="1500" b="1" dirty="0" err="1">
                <a:sym typeface="Arial"/>
              </a:rPr>
              <a:t>заңды</a:t>
            </a:r>
            <a:r>
              <a:rPr lang="ru-RU" sz="1500" b="1" dirty="0">
                <a:sym typeface="Arial"/>
              </a:rPr>
              <a:t> </a:t>
            </a:r>
            <a:r>
              <a:rPr lang="ru-RU" sz="1500" b="1" dirty="0" err="1">
                <a:sym typeface="Arial"/>
              </a:rPr>
              <a:t>өк</a:t>
            </a:r>
            <a:r>
              <a:rPr lang="en-US" sz="1500" b="1" dirty="0" err="1">
                <a:sym typeface="Arial"/>
              </a:rPr>
              <a:t>i</a:t>
            </a:r>
            <a:r>
              <a:rPr lang="ru-RU" sz="1500" b="1" dirty="0" err="1">
                <a:sym typeface="Arial"/>
              </a:rPr>
              <a:t>лдер</a:t>
            </a:r>
            <a:r>
              <a:rPr lang="en-US" sz="1500" b="1" dirty="0" err="1">
                <a:sym typeface="Arial"/>
              </a:rPr>
              <a:t>i</a:t>
            </a:r>
            <a:r>
              <a:rPr lang="en-US" sz="1500" b="1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болып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табылады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және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арнайы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өк</a:t>
            </a:r>
            <a:r>
              <a:rPr lang="en-US" sz="1500" dirty="0" err="1">
                <a:sym typeface="Arial"/>
              </a:rPr>
              <a:t>i</a:t>
            </a:r>
            <a:r>
              <a:rPr lang="ru-RU" sz="1500" dirty="0" err="1">
                <a:sym typeface="Arial"/>
              </a:rPr>
              <a:t>летт</a:t>
            </a:r>
            <a:r>
              <a:rPr lang="en-US" sz="1500" dirty="0" err="1">
                <a:sym typeface="Arial"/>
              </a:rPr>
              <a:t>i</a:t>
            </a:r>
            <a:r>
              <a:rPr lang="ru-RU" sz="1500" dirty="0" err="1">
                <a:sym typeface="Arial"/>
              </a:rPr>
              <a:t>ктерс</a:t>
            </a:r>
            <a:r>
              <a:rPr lang="en-US" sz="1500" dirty="0" err="1">
                <a:sym typeface="Arial"/>
              </a:rPr>
              <a:t>i</a:t>
            </a:r>
            <a:r>
              <a:rPr lang="ru-RU" sz="1500" dirty="0">
                <a:sym typeface="Arial"/>
              </a:rPr>
              <a:t>з </a:t>
            </a:r>
            <a:r>
              <a:rPr lang="ru-RU" sz="1500" dirty="0" err="1">
                <a:sym typeface="Arial"/>
              </a:rPr>
              <a:t>кез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келген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жеке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және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заңды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тұлғаларға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қатысты</a:t>
            </a:r>
            <a:r>
              <a:rPr lang="ru-RU" sz="1500" dirty="0">
                <a:sym typeface="Arial"/>
              </a:rPr>
              <a:t>, </a:t>
            </a:r>
            <a:r>
              <a:rPr lang="ru-RU" sz="1500" dirty="0" err="1">
                <a:sym typeface="Arial"/>
              </a:rPr>
              <a:t>оның</a:t>
            </a:r>
            <a:r>
              <a:rPr lang="ru-RU" sz="1500" dirty="0">
                <a:sym typeface="Arial"/>
              </a:rPr>
              <a:t> </a:t>
            </a:r>
            <a:r>
              <a:rPr lang="en-US" sz="1500" dirty="0" err="1">
                <a:sym typeface="Arial"/>
              </a:rPr>
              <a:t>i</a:t>
            </a:r>
            <a:r>
              <a:rPr lang="ru-RU" sz="1500" dirty="0">
                <a:sym typeface="Arial"/>
              </a:rPr>
              <a:t>ш</a:t>
            </a:r>
            <a:r>
              <a:rPr lang="en-US" sz="1500" dirty="0" err="1">
                <a:sym typeface="Arial"/>
              </a:rPr>
              <a:t>i</a:t>
            </a:r>
            <a:r>
              <a:rPr lang="ru-RU" sz="1500" dirty="0" err="1">
                <a:sym typeface="Arial"/>
              </a:rPr>
              <a:t>нде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соттарда</a:t>
            </a:r>
            <a:r>
              <a:rPr lang="ru-RU" sz="1500" dirty="0">
                <a:sym typeface="Arial"/>
              </a:rPr>
              <a:t> </a:t>
            </a:r>
            <a:r>
              <a:rPr lang="ru-RU" sz="1500" dirty="0" err="1">
                <a:sym typeface="Arial"/>
              </a:rPr>
              <a:t>оның</a:t>
            </a:r>
            <a:r>
              <a:rPr lang="ru-RU" sz="1500" dirty="0">
                <a:sym typeface="Arial"/>
              </a:rPr>
              <a:t> </a:t>
            </a:r>
            <a:r>
              <a:rPr lang="ru-RU" sz="1500" b="1" dirty="0" err="1">
                <a:sym typeface="Arial"/>
              </a:rPr>
              <a:t>құқықтары</a:t>
            </a:r>
            <a:r>
              <a:rPr lang="ru-RU" sz="1500" b="1" dirty="0">
                <a:sym typeface="Arial"/>
              </a:rPr>
              <a:t> мен </a:t>
            </a:r>
            <a:r>
              <a:rPr lang="ru-RU" sz="1500" b="1" dirty="0" err="1">
                <a:sym typeface="Arial"/>
              </a:rPr>
              <a:t>мүдделер</a:t>
            </a:r>
            <a:r>
              <a:rPr lang="en-US" sz="1500" b="1" dirty="0" err="1">
                <a:sym typeface="Arial"/>
              </a:rPr>
              <a:t>i</a:t>
            </a:r>
            <a:r>
              <a:rPr lang="ru-RU" sz="1500" b="1" dirty="0">
                <a:sym typeface="Arial"/>
              </a:rPr>
              <a:t>н </a:t>
            </a:r>
            <a:r>
              <a:rPr lang="ru-RU" sz="1500" b="1" dirty="0" err="1">
                <a:sym typeface="Arial"/>
              </a:rPr>
              <a:t>қорғайды</a:t>
            </a:r>
            <a:r>
              <a:rPr lang="ru-RU" sz="1500" b="1" dirty="0">
                <a:sym typeface="Arial"/>
              </a:rPr>
              <a:t>.</a:t>
            </a:r>
            <a:endParaRPr lang="ru-RU" sz="1500" dirty="0"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63" t="56134" r="72785" b="9575"/>
          <a:stretch/>
        </p:blipFill>
        <p:spPr>
          <a:xfrm>
            <a:off x="385746" y="838125"/>
            <a:ext cx="749842" cy="7709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4901" y="978889"/>
            <a:ext cx="10615969" cy="35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15000"/>
              </a:lnSpc>
              <a:buClr>
                <a:srgbClr val="073763"/>
              </a:buClr>
              <a:buSzPts val="1600"/>
            </a:pP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70-бап.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Ата-аналардың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баланы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тәрбиелеу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және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оған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білім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беру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жөніндегі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құқықтары</a:t>
            </a:r>
            <a:r>
              <a:rPr lang="ru-RU" sz="1600" b="1" dirty="0">
                <a:solidFill>
                  <a:srgbClr val="073763"/>
                </a:solidFill>
                <a:latin typeface="Raleway Medium"/>
                <a:sym typeface="Raleway Medium"/>
              </a:rPr>
              <a:t> мен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  <a:sym typeface="Raleway Medium"/>
              </a:rPr>
              <a:t>міндеттері</a:t>
            </a:r>
            <a:endParaRPr lang="ru-RU" sz="1600" b="1" dirty="0">
              <a:solidFill>
                <a:srgbClr val="073763"/>
              </a:solidFill>
              <a:latin typeface="Raleway Medium"/>
              <a:sym typeface="Raleway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077" y="1628260"/>
            <a:ext cx="118939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73763"/>
              </a:buClr>
              <a:buSzPts val="1600"/>
              <a:buAutoNum type="arabicPeriod"/>
            </a:pP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өз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баласының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денсаулығына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қамқорлық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жасауға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м</a:t>
            </a:r>
            <a:r>
              <a:rPr lang="en-US" dirty="0" err="1">
                <a:solidFill>
                  <a:srgbClr val="073763"/>
                </a:solidFill>
                <a:latin typeface="+mj-lt"/>
                <a:sym typeface="Raleway Medium"/>
              </a:rPr>
              <a:t>i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ндетт</a:t>
            </a:r>
            <a:r>
              <a:rPr lang="en-US" dirty="0" err="1">
                <a:solidFill>
                  <a:srgbClr val="073763"/>
                </a:solidFill>
                <a:latin typeface="+mj-lt"/>
                <a:sym typeface="Raleway Medium"/>
              </a:rPr>
              <a:t>i</a:t>
            </a:r>
            <a:r>
              <a:rPr lang="en-US" dirty="0">
                <a:solidFill>
                  <a:srgbClr val="073763"/>
                </a:solidFill>
                <a:latin typeface="+mj-lt"/>
                <a:sym typeface="Raleway Medium"/>
              </a:rPr>
              <a:t>.</a:t>
            </a:r>
            <a:endParaRPr lang="kk-KZ" dirty="0">
              <a:solidFill>
                <a:srgbClr val="073763"/>
              </a:solidFill>
              <a:latin typeface="+mj-lt"/>
              <a:sym typeface="Raleway Medium"/>
            </a:endParaRPr>
          </a:p>
          <a:p>
            <a:pPr marL="342900" lvl="0" indent="-342900">
              <a:buClr>
                <a:srgbClr val="073763"/>
              </a:buClr>
              <a:buSzPts val="1600"/>
              <a:buAutoNum type="arabicPeriod"/>
            </a:pP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Ата-аналардың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өз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баласын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тәрбиелеуге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құқығы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бар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және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осыған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міндетті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.</a:t>
            </a:r>
          </a:p>
          <a:p>
            <a:pPr lvl="0">
              <a:buClr>
                <a:srgbClr val="073763"/>
              </a:buClr>
              <a:buSzPts val="1600"/>
            </a:pPr>
            <a:endParaRPr lang="ru-RU" dirty="0">
              <a:solidFill>
                <a:srgbClr val="073763"/>
              </a:solidFill>
              <a:latin typeface="+mj-lt"/>
              <a:sym typeface="Raleway Medium"/>
            </a:endParaRPr>
          </a:p>
          <a:p>
            <a:pPr lvl="0">
              <a:buClr>
                <a:srgbClr val="073763"/>
              </a:buClr>
              <a:buSzPts val="1600"/>
            </a:pP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    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Ата-аналардың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барлық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өзге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адамдар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алдында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баласын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тәрбиелеуге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басым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құқығы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бар.Бала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тәрбиелеуш</a:t>
            </a:r>
            <a:r>
              <a:rPr lang="en-US" dirty="0" err="1">
                <a:solidFill>
                  <a:srgbClr val="073763"/>
                </a:solidFill>
                <a:latin typeface="+mj-lt"/>
                <a:sym typeface="Raleway Medium"/>
              </a:rPr>
              <a:t>i</a:t>
            </a:r>
            <a:r>
              <a:rPr lang="en-US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оның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дене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бітімі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,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психикалық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,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адамгершілік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жағынан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және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рухани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дамуына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қажетт</a:t>
            </a:r>
            <a:r>
              <a:rPr lang="en-US" dirty="0" err="1">
                <a:solidFill>
                  <a:srgbClr val="073763"/>
                </a:solidFill>
                <a:latin typeface="+mj-lt"/>
                <a:sym typeface="Raleway Medium"/>
              </a:rPr>
              <a:t>i</a:t>
            </a:r>
            <a:r>
              <a:rPr lang="en-US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өм</a:t>
            </a:r>
            <a:r>
              <a:rPr lang="en-US" dirty="0" err="1">
                <a:solidFill>
                  <a:srgbClr val="073763"/>
                </a:solidFill>
                <a:latin typeface="+mj-lt"/>
                <a:sym typeface="Raleway Medium"/>
              </a:rPr>
              <a:t>i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р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сүру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жағдайларын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қамтамасыз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ету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үшін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жауаптылықта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болады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.</a:t>
            </a:r>
          </a:p>
          <a:p>
            <a:pPr lvl="0">
              <a:buClr>
                <a:srgbClr val="073763"/>
              </a:buClr>
              <a:buSzPts val="1600"/>
            </a:pP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3.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баласының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міндетті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орта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білім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алуын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қамтамасыз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етуге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міндетті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.</a:t>
            </a:r>
          </a:p>
          <a:p>
            <a:pPr lvl="0">
              <a:buClr>
                <a:srgbClr val="073763"/>
              </a:buClr>
              <a:buSzPts val="1600"/>
            </a:pP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4.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тәрбиесі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мен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білім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алуына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қатысты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барлық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мәселелерді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баланың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мүдделерін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негізге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алып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және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оның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пікірін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ескере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отырып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,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өзара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келісу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арқылы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ата-аналар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 </a:t>
            </a:r>
            <a:r>
              <a:rPr lang="ru-RU" dirty="0" err="1">
                <a:solidFill>
                  <a:srgbClr val="073763"/>
                </a:solidFill>
                <a:latin typeface="+mj-lt"/>
                <a:sym typeface="Raleway Medium"/>
              </a:rPr>
              <a:t>шешеді</a:t>
            </a:r>
            <a:r>
              <a:rPr lang="ru-RU" dirty="0">
                <a:solidFill>
                  <a:srgbClr val="073763"/>
                </a:solidFill>
                <a:latin typeface="+mj-lt"/>
                <a:sym typeface="Raleway Medium"/>
              </a:rPr>
              <a:t>. </a:t>
            </a:r>
            <a:endParaRPr lang="ru-RU" sz="1500" dirty="0">
              <a:solidFill>
                <a:schemeClr val="dk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5938" y="3760521"/>
            <a:ext cx="11168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71-бап.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Ата-аналардың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баланың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құқықтары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мен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мүдделерін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қорғау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жөніндегі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құқықтары</a:t>
            </a:r>
            <a:r>
              <a:rPr lang="ru-RU" sz="1600" b="1" dirty="0">
                <a:solidFill>
                  <a:srgbClr val="073763"/>
                </a:solidFill>
                <a:latin typeface="Raleway Medium"/>
              </a:rPr>
              <a:t> мен </a:t>
            </a:r>
            <a:r>
              <a:rPr lang="ru-RU" sz="1600" b="1" dirty="0" err="1">
                <a:solidFill>
                  <a:srgbClr val="073763"/>
                </a:solidFill>
                <a:latin typeface="Raleway Medium"/>
              </a:rPr>
              <a:t>міндеттері</a:t>
            </a:r>
            <a:endParaRPr lang="ru-RU" sz="1600" b="1" dirty="0">
              <a:solidFill>
                <a:srgbClr val="073763"/>
              </a:solidFill>
              <a:latin typeface="Raleway Medium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010428" y="1325561"/>
            <a:ext cx="8309428" cy="8731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437" y="4053802"/>
            <a:ext cx="8420788" cy="90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160" t="56739" r="38311" b="9224"/>
          <a:stretch/>
        </p:blipFill>
        <p:spPr>
          <a:xfrm>
            <a:off x="730203" y="3602079"/>
            <a:ext cx="846894" cy="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ерлі-зайыптылық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отбасы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Қазақстан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Кодексі2011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№ 518-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IV(01.07.2023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600" y="1970760"/>
            <a:ext cx="8323053" cy="1705629"/>
          </a:xfr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12700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10-тарау. БАЛАНЫҢ ҚҰҚЫҚТАРЫ</a:t>
            </a:r>
          </a:p>
          <a:p>
            <a:pPr marL="12700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60-бап.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отбасында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сүру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тәрбиелену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ң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мүдделер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қайшы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келет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отбасында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сүруге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тәрбиеленуге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ң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луге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қамқорлығында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 algn="just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00" y="1159279"/>
            <a:ext cx="2828925" cy="25171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4120" y="4449276"/>
            <a:ext cx="7404846" cy="1249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67-бап.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Баланың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өз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құқықтары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мен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заңды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мүдделер</a:t>
            </a:r>
            <a:r>
              <a:rPr lang="en-US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i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н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қорғау</a:t>
            </a:r>
            <a:r>
              <a:rPr lang="ru-RU" sz="1600" b="1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b="1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құқығы</a:t>
            </a:r>
            <a:endParaRPr lang="ru-RU" sz="1600" b="1" dirty="0">
              <a:solidFill>
                <a:schemeClr val="dk2"/>
              </a:solidFill>
              <a:latin typeface="Arial" panose="020B0604020202020204" pitchFamily="34" charset="0"/>
              <a:ea typeface="Raleway Medium"/>
              <a:cs typeface="Arial" panose="020B0604020202020204" pitchFamily="34" charset="0"/>
              <a:sym typeface="Raleway Medium"/>
            </a:endParaRPr>
          </a:p>
          <a:p>
            <a:pPr>
              <a:lnSpc>
                <a:spcPct val="120000"/>
              </a:lnSpc>
            </a:pP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Баланың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өз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құқықтары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мен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заңды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мүдделер</a:t>
            </a:r>
            <a:r>
              <a:rPr lang="en-US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i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нің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қорғалуына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құқығы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бар.</a:t>
            </a:r>
          </a:p>
          <a:p>
            <a:pPr>
              <a:lnSpc>
                <a:spcPct val="120000"/>
              </a:lnSpc>
            </a:pP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Баланың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ата-аналар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және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басқа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да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заңды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өкілдер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тарапынан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жасалатын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қиянаттан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қорғалуға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құқығы</a:t>
            </a:r>
            <a:r>
              <a:rPr lang="ru-RU" sz="1600" dirty="0">
                <a:solidFill>
                  <a:schemeClr val="dk2"/>
                </a:solidFill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 бар.</a:t>
            </a:r>
          </a:p>
        </p:txBody>
      </p:sp>
    </p:spTree>
    <p:extLst>
      <p:ext uri="{BB962C8B-B14F-4D97-AF65-F5344CB8AC3E}">
        <p14:creationId xmlns:p14="http://schemas.microsoft.com/office/powerpoint/2010/main" val="416068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474665" y="5419027"/>
            <a:ext cx="7673566" cy="823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261936" y="523576"/>
            <a:ext cx="8886081" cy="52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ru-RU" b="1" dirty="0"/>
              <a:t>49-бап. </a:t>
            </a:r>
            <a:r>
              <a:rPr lang="ru-RU" b="1" dirty="0" err="1"/>
              <a:t>Ата-аналардың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өзге</a:t>
            </a:r>
            <a:r>
              <a:rPr lang="ru-RU" b="1" dirty="0"/>
              <a:t> де </a:t>
            </a:r>
            <a:r>
              <a:rPr lang="ru-RU" b="1" dirty="0" err="1"/>
              <a:t>заңды</a:t>
            </a:r>
            <a:r>
              <a:rPr lang="ru-RU" b="1" dirty="0"/>
              <a:t> </a:t>
            </a:r>
            <a:r>
              <a:rPr lang="ru-RU" b="1" dirty="0" err="1"/>
              <a:t>өкілдердің</a:t>
            </a:r>
            <a:r>
              <a:rPr lang="ru-RU" b="1" dirty="0"/>
              <a:t> </a:t>
            </a:r>
            <a:r>
              <a:rPr lang="ru-RU" b="1" dirty="0" err="1"/>
              <a:t>құқықтары</a:t>
            </a:r>
            <a:r>
              <a:rPr lang="ru-RU" b="1" dirty="0"/>
              <a:t> мен </a:t>
            </a:r>
            <a:r>
              <a:rPr lang="ru-RU" b="1" dirty="0" err="1"/>
              <a:t>міндеттері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8619" y="5335395"/>
            <a:ext cx="80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     1) </a:t>
            </a:r>
            <a:r>
              <a:rPr lang="ru-RU" dirty="0" err="1"/>
              <a:t>балалардың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сүруі</a:t>
            </a:r>
            <a:r>
              <a:rPr lang="ru-RU" dirty="0"/>
              <a:t> мен </a:t>
            </a:r>
            <a:r>
              <a:rPr lang="ru-RU" dirty="0" err="1"/>
              <a:t>оқуы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салауатты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қауіпсіз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зияткерлік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дене</a:t>
            </a:r>
            <a:r>
              <a:rPr lang="ru-RU" dirty="0"/>
              <a:t> </a:t>
            </a:r>
            <a:r>
              <a:rPr lang="ru-RU" dirty="0" err="1"/>
              <a:t>күштерінің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, </a:t>
            </a:r>
            <a:r>
              <a:rPr lang="ru-RU" dirty="0" err="1"/>
              <a:t>адамгершілік</a:t>
            </a:r>
            <a:r>
              <a:rPr lang="ru-RU" dirty="0"/>
              <a:t> </a:t>
            </a:r>
            <a:r>
              <a:rPr lang="ru-RU" dirty="0" err="1"/>
              <a:t>қалыптасуын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етуге</a:t>
            </a:r>
            <a:endParaRPr lang="ru-RU" dirty="0"/>
          </a:p>
        </p:txBody>
      </p:sp>
      <p:sp>
        <p:nvSpPr>
          <p:cNvPr id="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81837" y="0"/>
            <a:ext cx="8719334" cy="5415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/>
                <a:ea typeface="Arial"/>
                <a:cs typeface="Arial"/>
              </a:rPr>
              <a:t>"</a:t>
            </a:r>
            <a:r>
              <a:rPr lang="ru-RU" sz="1800" b="1" dirty="0" err="1">
                <a:latin typeface="Arial"/>
                <a:ea typeface="Arial"/>
                <a:cs typeface="Arial"/>
              </a:rPr>
              <a:t>Білім</a:t>
            </a:r>
            <a:r>
              <a:rPr lang="ru-RU" sz="1800" b="1" dirty="0"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latin typeface="Arial"/>
                <a:ea typeface="Arial"/>
                <a:cs typeface="Arial"/>
              </a:rPr>
              <a:t>туралы</a:t>
            </a:r>
            <a:r>
              <a:rPr lang="ru-RU" sz="1800" b="1" dirty="0">
                <a:latin typeface="Arial"/>
                <a:ea typeface="Arial"/>
                <a:cs typeface="Arial"/>
              </a:rPr>
              <a:t>" Қазақстан </a:t>
            </a:r>
            <a:r>
              <a:rPr lang="ru-RU" sz="1800" b="1" dirty="0" err="1">
                <a:latin typeface="Arial"/>
                <a:ea typeface="Arial"/>
                <a:cs typeface="Arial"/>
              </a:rPr>
              <a:t>Республикасының</a:t>
            </a:r>
            <a:r>
              <a:rPr lang="ru-RU" sz="1800" b="1" dirty="0">
                <a:latin typeface="Arial"/>
                <a:ea typeface="Arial"/>
                <a:cs typeface="Arial"/>
              </a:rPr>
              <a:t> 2007.07.27 № 319-III </a:t>
            </a:r>
            <a:r>
              <a:rPr lang="ru-RU" sz="1800" b="1" dirty="0" err="1">
                <a:latin typeface="Arial"/>
                <a:ea typeface="Arial"/>
                <a:cs typeface="Arial"/>
              </a:rPr>
              <a:t>Заңы</a:t>
            </a:r>
            <a:endParaRPr lang="ru-RU" sz="1800" dirty="0"/>
          </a:p>
          <a:p>
            <a:pPr algn="ctr"/>
            <a:endParaRPr lang="ru-RU" dirty="0"/>
          </a:p>
        </p:txBody>
      </p:sp>
      <p:cxnSp>
        <p:nvCxnSpPr>
          <p:cNvPr id="7" name="Google Shape;143;g20fe1060f52_0_0"/>
          <p:cNvCxnSpPr/>
          <p:nvPr/>
        </p:nvCxnSpPr>
        <p:spPr>
          <a:xfrm flipV="1">
            <a:off x="3738282" y="523576"/>
            <a:ext cx="5916706" cy="1793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Детские картинки на тему &quot;дети и родител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1" y="900556"/>
            <a:ext cx="1519452" cy="25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ские рисунки родителей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85" y="4780392"/>
            <a:ext cx="1525232" cy="15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03;g22e8c50032b_0_0" descr="F:\Преза ЕН\15 марта\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5177" y="1980574"/>
            <a:ext cx="6052841" cy="277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813922" y="1526212"/>
            <a:ext cx="6194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/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комитеттері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органдарының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0208" y="2155330"/>
            <a:ext cx="5429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балаларының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үлгеріміне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мінез-құлқына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жағдайларына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996" y="3438534"/>
            <a:ext cx="5068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/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психологиялық-медициналық-педагогикалық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консультацияларда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Google Shape;115;g22e8c50032b_0_0"/>
          <p:cNvSpPr/>
          <p:nvPr/>
        </p:nvSpPr>
        <p:spPr>
          <a:xfrm>
            <a:off x="6226818" y="1637918"/>
            <a:ext cx="93600" cy="184800"/>
          </a:xfrm>
          <a:prstGeom prst="rect">
            <a:avLst/>
          </a:prstGeom>
          <a:solidFill>
            <a:srgbClr val="EA5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g22e8c50032b_0_0"/>
          <p:cNvSpPr/>
          <p:nvPr/>
        </p:nvSpPr>
        <p:spPr>
          <a:xfrm>
            <a:off x="2911985" y="2177425"/>
            <a:ext cx="93600" cy="184800"/>
          </a:xfrm>
          <a:prstGeom prst="rect">
            <a:avLst/>
          </a:prstGeom>
          <a:solidFill>
            <a:srgbClr val="FCC0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4;g22e8c50032b_0_0"/>
          <p:cNvSpPr/>
          <p:nvPr/>
        </p:nvSpPr>
        <p:spPr>
          <a:xfrm>
            <a:off x="596059" y="3560330"/>
            <a:ext cx="102757" cy="177046"/>
          </a:xfrm>
          <a:prstGeom prst="rect">
            <a:avLst/>
          </a:prstGeom>
          <a:solidFill>
            <a:srgbClr val="666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07;g22e8c50032b_0_0"/>
          <p:cNvCxnSpPr/>
          <p:nvPr/>
        </p:nvCxnSpPr>
        <p:spPr>
          <a:xfrm rot="-5400000">
            <a:off x="8007542" y="2254193"/>
            <a:ext cx="974400" cy="3804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rgbClr val="FF3399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" name="Google Shape;106;g22e8c50032b_0_0"/>
          <p:cNvCxnSpPr/>
          <p:nvPr/>
        </p:nvCxnSpPr>
        <p:spPr>
          <a:xfrm rot="5400000" flipH="1">
            <a:off x="6455954" y="2849020"/>
            <a:ext cx="971100" cy="687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" name="Google Shape;105;g22e8c50032b_0_0"/>
          <p:cNvCxnSpPr/>
          <p:nvPr/>
        </p:nvCxnSpPr>
        <p:spPr>
          <a:xfrm rot="10800000">
            <a:off x="5388866" y="3681430"/>
            <a:ext cx="1136100" cy="2574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2" name="Прямоугольник 21"/>
          <p:cNvSpPr/>
          <p:nvPr/>
        </p:nvSpPr>
        <p:spPr>
          <a:xfrm>
            <a:off x="1939349" y="1156538"/>
            <a:ext cx="9409006" cy="2905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266" tIns="40133" rIns="80266" bIns="40133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cs typeface="Calibri" panose="020F0502020204030204" pitchFamily="34" charset="0"/>
              </a:rPr>
              <a:t> 1. КӘМЕЛЕТКЕ ТОЛМАҒАН БАЛАЛАРДЫҢ АТА-АНАЛАРЫ МЕН ӨЗГЕ ДЕ ЗАҢДЫ ӨКІЛДЕРІНІҢ ҚҰҚЫҒЫ БАР: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13647" y="4755582"/>
            <a:ext cx="7071295" cy="46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266" tIns="40133" rIns="80266" bIns="40133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2. АТА-АНАЛАР МЕН ӨЗГЕ ДЕ ЗАҢДЫ ӨКІЛДЕР МІНДЕТТІ: </a:t>
            </a:r>
          </a:p>
        </p:txBody>
      </p:sp>
    </p:spTree>
    <p:extLst>
      <p:ext uri="{BB962C8B-B14F-4D97-AF65-F5344CB8AC3E}">
        <p14:creationId xmlns:p14="http://schemas.microsoft.com/office/powerpoint/2010/main" val="252758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1521"/>
            <a:ext cx="12192000" cy="36646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D55E89-0EAC-4D04-9F89-49106FD32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76" y="636527"/>
            <a:ext cx="10442679" cy="1868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61058" y="-1"/>
            <a:ext cx="11360700" cy="7106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Қазақстан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Республикасының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2002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жылғы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тамыздағы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№ 345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Заңы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"Қазақстан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Республикасындағы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Бала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құқықтары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latin typeface="Arial"/>
                <a:ea typeface="Arial"/>
                <a:cs typeface="Arial"/>
                <a:sym typeface="Arial"/>
              </a:rPr>
              <a:t>туралы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"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0278" y="636527"/>
            <a:ext cx="9886866" cy="190817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сұғылмауын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, оны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зорлық-зомбылықтан</a:t>
            </a:r>
            <a:r>
              <a:rPr lang="ru-RU" dirty="0"/>
              <a:t>, </a:t>
            </a:r>
            <a:r>
              <a:rPr lang="ru-RU" dirty="0" err="1"/>
              <a:t>қатыгез</a:t>
            </a:r>
            <a:r>
              <a:rPr lang="ru-RU" dirty="0"/>
              <a:t>, </a:t>
            </a:r>
            <a:r>
              <a:rPr lang="ru-RU" dirty="0" err="1"/>
              <a:t>дөрекі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қадір-қасиетін</a:t>
            </a:r>
            <a:r>
              <a:rPr lang="ru-RU" dirty="0"/>
              <a:t> </a:t>
            </a:r>
            <a:r>
              <a:rPr lang="ru-RU" dirty="0" err="1"/>
              <a:t>қорлайтын</a:t>
            </a:r>
            <a:r>
              <a:rPr lang="ru-RU" dirty="0"/>
              <a:t> </a:t>
            </a:r>
            <a:r>
              <a:rPr lang="ru-RU" dirty="0" err="1"/>
              <a:t>қарым-қатынастан</a:t>
            </a:r>
            <a:r>
              <a:rPr lang="ru-RU" dirty="0"/>
              <a:t>, </a:t>
            </a:r>
            <a:r>
              <a:rPr lang="ru-RU" dirty="0" err="1"/>
              <a:t>баланы</a:t>
            </a:r>
            <a:r>
              <a:rPr lang="ru-RU" dirty="0"/>
              <a:t> </a:t>
            </a:r>
            <a:r>
              <a:rPr lang="ru-RU" dirty="0" err="1"/>
              <a:t>қорқытудан</a:t>
            </a:r>
            <a:r>
              <a:rPr lang="ru-RU" dirty="0"/>
              <a:t> (</a:t>
            </a:r>
            <a:r>
              <a:rPr lang="ru-RU" dirty="0" err="1"/>
              <a:t>буллингтен</a:t>
            </a:r>
            <a:r>
              <a:rPr lang="ru-RU" dirty="0"/>
              <a:t>), </a:t>
            </a:r>
            <a:r>
              <a:rPr lang="ru-RU" dirty="0" err="1"/>
              <a:t>жыныстық</a:t>
            </a:r>
            <a:r>
              <a:rPr lang="ru-RU" dirty="0"/>
              <a:t> </a:t>
            </a:r>
            <a:r>
              <a:rPr lang="ru-RU" dirty="0" err="1"/>
              <a:t>сипаттағы</a:t>
            </a:r>
            <a:r>
              <a:rPr lang="ru-RU" dirty="0"/>
              <a:t> </a:t>
            </a:r>
            <a:r>
              <a:rPr lang="ru-RU" dirty="0" err="1"/>
              <a:t>іс-әрекеттерден</a:t>
            </a:r>
            <a:r>
              <a:rPr lang="ru-RU" dirty="0"/>
              <a:t>, </a:t>
            </a:r>
            <a:r>
              <a:rPr lang="ru-RU" dirty="0" err="1"/>
              <a:t>қылмыстық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тартудан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қоғамға</a:t>
            </a:r>
            <a:r>
              <a:rPr lang="ru-RU" dirty="0"/>
              <a:t> жат </a:t>
            </a:r>
            <a:r>
              <a:rPr lang="ru-RU" dirty="0" err="1"/>
              <a:t>іс-әрекеттер</a:t>
            </a:r>
            <a:r>
              <a:rPr lang="ru-RU" dirty="0"/>
              <a:t> мен Қазақстан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Конституциясында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азаматтың</a:t>
            </a:r>
            <a:r>
              <a:rPr lang="ru-RU" dirty="0"/>
              <a:t> </a:t>
            </a:r>
            <a:r>
              <a:rPr lang="ru-RU" dirty="0" err="1"/>
              <a:t>құқықтары</a:t>
            </a:r>
            <a:r>
              <a:rPr lang="ru-RU" dirty="0"/>
              <a:t> мен </a:t>
            </a:r>
            <a:r>
              <a:rPr lang="ru-RU" dirty="0" err="1"/>
              <a:t>бостандықтарына</a:t>
            </a:r>
            <a:r>
              <a:rPr lang="ru-RU" dirty="0"/>
              <a:t> </a:t>
            </a:r>
            <a:r>
              <a:rPr lang="ru-RU" dirty="0" err="1"/>
              <a:t>нұқсан</a:t>
            </a:r>
            <a:r>
              <a:rPr lang="ru-RU" dirty="0"/>
              <a:t> </a:t>
            </a:r>
            <a:r>
              <a:rPr lang="ru-RU" dirty="0" err="1"/>
              <a:t>келтіретін</a:t>
            </a:r>
            <a:r>
              <a:rPr lang="ru-RU" dirty="0"/>
              <a:t> </a:t>
            </a:r>
            <a:r>
              <a:rPr lang="ru-RU" dirty="0" err="1"/>
              <a:t>өзге</a:t>
            </a:r>
            <a:r>
              <a:rPr lang="ru-RU" dirty="0"/>
              <a:t> де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түрлерінен</a:t>
            </a:r>
            <a:r>
              <a:rPr lang="ru-RU" dirty="0"/>
              <a:t> </a:t>
            </a:r>
            <a:r>
              <a:rPr lang="ru-RU" dirty="0" err="1"/>
              <a:t>қорғауды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асырады</a:t>
            </a:r>
            <a:r>
              <a:rPr lang="ru-RU" dirty="0"/>
              <a:t>. (10-бап)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2303" t="1083" r="12771" b="1732"/>
          <a:stretch/>
        </p:blipFill>
        <p:spPr>
          <a:xfrm>
            <a:off x="259788" y="636527"/>
            <a:ext cx="1002347" cy="21741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2322" y="3637429"/>
            <a:ext cx="10323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білім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алушылардың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тәрбиеленушілердің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және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олардың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ата-аналарының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немесе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өзге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де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заңды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өкілдерінің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ар-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намысы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мен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қадір-қасиетін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құрметтеу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;</a:t>
            </a:r>
          </a:p>
          <a:p>
            <a:pPr indent="268288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балаларды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заңға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адам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мен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азаматтың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құқықтарына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бостандықтарына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ата-аналарына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үлкендеріне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отбасылық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тарихи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және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мәдени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құндылықтарға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мемлекеттік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рәміздерге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жоғары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адамгершілікке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патриотизмге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қоршаған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ортаға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ұқыпты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қарауға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құрмет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рухында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тәрбиелеу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;</a:t>
            </a:r>
          </a:p>
          <a:p>
            <a:pPr indent="268288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білім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алушылар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мен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тәрбиеленушілерде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өмірлік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дағдыларды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құзыреттіліктерді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дербестікті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шығармашылық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қабілеттерді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дамыту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және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салауатты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өмір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салты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мәдениетін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қалыптастыру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;</a:t>
            </a:r>
          </a:p>
          <a:p>
            <a:pPr indent="268288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білім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алушылар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мен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тәрбиеленушілерді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оқыту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және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тәрбиелеу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мәселелері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бойынша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ата-аналарға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немесе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өзге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де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заңды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өкілдерге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кеңес</a:t>
            </a:r>
            <a:r>
              <a:rPr lang="ru-RU" sz="1600" dirty="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беру.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19835" y="2654413"/>
            <a:ext cx="85523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"Педагог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мәртебесі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туралы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" Қазақстан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Республикасының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 2019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жылғы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 27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желтоқсандағы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 № 293-</a:t>
            </a:r>
            <a:r>
              <a:rPr lang="en-US" sz="1900" b="1" dirty="0">
                <a:solidFill>
                  <a:schemeClr val="dk2"/>
                </a:solidFill>
                <a:sym typeface="Raleway SemiBold"/>
              </a:rPr>
              <a:t>V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І ҚР </a:t>
            </a:r>
            <a:r>
              <a:rPr lang="ru-RU" sz="1900" b="1" dirty="0" err="1">
                <a:solidFill>
                  <a:schemeClr val="dk2"/>
                </a:solidFill>
                <a:sym typeface="Raleway SemiBold"/>
              </a:rPr>
              <a:t>Заңы</a:t>
            </a:r>
            <a:r>
              <a:rPr lang="ru-RU" sz="1900" b="1" dirty="0">
                <a:solidFill>
                  <a:schemeClr val="dk2"/>
                </a:solidFill>
                <a:sym typeface="Raleway SemiBold"/>
              </a:rPr>
              <a:t> 15-бап 6-11.</a:t>
            </a:r>
          </a:p>
          <a:p>
            <a:pPr algn="ctr"/>
            <a:endParaRPr lang="ru-RU" sz="1900" b="1" dirty="0">
              <a:solidFill>
                <a:schemeClr val="dk2"/>
              </a:solidFill>
              <a:sym typeface="Raleway SemiBold"/>
            </a:endParaRPr>
          </a:p>
          <a:p>
            <a:pPr algn="ctr"/>
            <a:endParaRPr lang="ru-RU" sz="1900" b="1" dirty="0">
              <a:solidFill>
                <a:schemeClr val="dk2"/>
              </a:solidFill>
              <a:sym typeface="Raleway Semi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846" y="3298440"/>
            <a:ext cx="4983268" cy="52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423" y="586602"/>
            <a:ext cx="6233231" cy="65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5015" t="50804" r="34895" b="14364"/>
          <a:stretch/>
        </p:blipFill>
        <p:spPr>
          <a:xfrm>
            <a:off x="10694206" y="2285121"/>
            <a:ext cx="1479176" cy="17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403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98725" y="1397334"/>
            <a:ext cx="3459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1122" y="522605"/>
            <a:ext cx="26693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</a:rPr>
              <a:t>ЖОСПАР</a:t>
            </a:r>
            <a:r>
              <a:rPr lang="kk-KZ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ctr"/>
            <a:r>
              <a:rPr lang="kk-KZ" sz="4000" b="1" dirty="0" smtClean="0">
                <a:solidFill>
                  <a:schemeClr val="bg1"/>
                </a:solidFill>
              </a:rPr>
              <a:t>ПЛАН:</a:t>
            </a:r>
            <a:r>
              <a:rPr lang="kk-KZ" sz="4800" b="1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kk-KZ" sz="4800" b="1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6535" y="0"/>
            <a:ext cx="4076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29" y="1816735"/>
            <a:ext cx="644862" cy="644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08" y="1242458"/>
            <a:ext cx="4214865" cy="4230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8133" y="2670634"/>
            <a:ext cx="54752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ағартудың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ғылыми-әдістемелік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біліктілікті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Цель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задачи, ожидаемые результаты курса повышения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квалификации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научно-методические основы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педагогического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просвещения родителей»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ағартуды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реттейтін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негіздемесі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нормативных правовых актов, регулирующих деятельность педагогов организаций образования, осуществляющих психолого-педагогическое просвещение родителей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7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E61F11A2-3D82-44F4-AE51-5E1AB2B8F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305" y="237717"/>
            <a:ext cx="10526720" cy="1056900"/>
          </a:xfrm>
        </p:spPr>
        <p:txBody>
          <a:bodyPr>
            <a:noAutofit/>
          </a:bodyPr>
          <a:lstStyle/>
          <a:p>
            <a:pPr algn="ctr"/>
            <a:r>
              <a:rPr lang="kk-KZ" sz="2000" dirty="0">
                <a:latin typeface="+mj-lt"/>
              </a:rPr>
              <a:t>«</a:t>
            </a:r>
            <a:r>
              <a:rPr lang="ru-RU" sz="2000" dirty="0" err="1">
                <a:latin typeface="+mj-lt"/>
              </a:rPr>
              <a:t>Балаларды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денсаулығына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және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дамуына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зардабын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тигізетін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ақпараттан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қорғау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туралы</a:t>
            </a:r>
            <a:r>
              <a:rPr lang="ru-RU" sz="2000" dirty="0">
                <a:latin typeface="+mj-lt"/>
              </a:rPr>
              <a:t>» 2018 </a:t>
            </a:r>
            <a:r>
              <a:rPr lang="ru-RU" sz="2000" dirty="0" err="1">
                <a:latin typeface="+mj-lt"/>
              </a:rPr>
              <a:t>жылғы</a:t>
            </a:r>
            <a:r>
              <a:rPr lang="ru-RU" sz="2000" dirty="0">
                <a:latin typeface="+mj-lt"/>
              </a:rPr>
              <a:t> 2 </a:t>
            </a:r>
            <a:r>
              <a:rPr lang="ru-RU" sz="2000" dirty="0" err="1">
                <a:latin typeface="+mj-lt"/>
              </a:rPr>
              <a:t>шілдедегі</a:t>
            </a:r>
            <a:r>
              <a:rPr lang="ru-RU" sz="2000" dirty="0">
                <a:latin typeface="+mj-lt"/>
              </a:rPr>
              <a:t> Қазақстан </a:t>
            </a:r>
            <a:r>
              <a:rPr lang="ru-RU" sz="2000" dirty="0" err="1">
                <a:latin typeface="+mj-lt"/>
              </a:rPr>
              <a:t>Республикасының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Заңына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өзгеріс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енгізілді</a:t>
            </a:r>
            <a:r>
              <a:rPr lang="ru-RU" sz="2000" dirty="0">
                <a:latin typeface="+mj-lt"/>
              </a:rPr>
              <a:t>-ҚР 19.04.2023 № 223-</a:t>
            </a:r>
            <a:r>
              <a:rPr lang="en-US" sz="2000" dirty="0">
                <a:latin typeface="+mj-lt"/>
              </a:rPr>
              <a:t>VII </a:t>
            </a:r>
            <a:r>
              <a:rPr lang="ru-RU" sz="2000" dirty="0" err="1">
                <a:latin typeface="+mj-lt"/>
              </a:rPr>
              <a:t>Заңымен</a:t>
            </a:r>
            <a:r>
              <a:rPr lang="ru-RU" sz="2000" dirty="0">
                <a:latin typeface="+mj-lt"/>
              </a:rPr>
              <a:t> 3-тарау, 11-14-бап.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FEB15-A34C-4936-A08F-D4CF991CA3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92740" y="3429000"/>
            <a:ext cx="5012632" cy="2760044"/>
          </a:xfrm>
        </p:spPr>
        <p:txBody>
          <a:bodyPr>
            <a:normAutofit fontScale="92500" lnSpcReduction="10000"/>
          </a:bodyPr>
          <a:lstStyle/>
          <a:p>
            <a:pPr marL="127000" indent="0" algn="ctr">
              <a:buNone/>
            </a:pPr>
            <a:r>
              <a:rPr lang="ru-RU" sz="14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«16 </a:t>
            </a:r>
            <a:r>
              <a:rPr lang="ru-RU" sz="1400" b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жастан</a:t>
            </a:r>
            <a:r>
              <a:rPr lang="ru-RU" sz="14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бастап</a:t>
            </a:r>
            <a:r>
              <a:rPr lang="ru-RU" sz="14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» 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жас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санатының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ақпараттық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өнімі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marL="1270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1)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қатыгездік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пен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зорлық-зомбылық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құрбандарына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аяушылық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сезімді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қатыгездік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пен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зорлық-зомбылықты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айыптауды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туғызатын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, суицид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немесе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адам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өлтіру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сюжеттерінің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эпизодтық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сипатталуын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немесе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бейнеленуін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;</a:t>
            </a:r>
          </a:p>
          <a:p>
            <a:pPr marL="127000" indent="0" algn="just">
              <a:buNone/>
            </a:pPr>
            <a:endParaRPr lang="ru-RU" sz="14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1270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   2)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сексуалдық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сипаттағы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әрекеттердің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сипатталуын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немесе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бейнеленуін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қоспағанда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адамдардың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сексуалдық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қарым-қатынастарының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эпизодтық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сипатталуын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немесе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бейнеленуін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қамтитын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ақпараттық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өнім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жатқызылады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12700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27000" indent="0">
              <a:buNone/>
            </a:pPr>
            <a:endParaRPr lang="ru-RU" b="1" dirty="0"/>
          </a:p>
          <a:p>
            <a:pPr marL="12700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2E9BB1-A865-4B8E-AD21-A5655F0BF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3" t="10345" r="10001" b="16652"/>
          <a:stretch/>
        </p:blipFill>
        <p:spPr>
          <a:xfrm>
            <a:off x="5099261" y="3560315"/>
            <a:ext cx="2222172" cy="2167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835F95-CAC3-4C46-9208-8B1E3D660543}"/>
              </a:ext>
            </a:extLst>
          </p:cNvPr>
          <p:cNvSpPr txBox="1"/>
          <p:nvPr/>
        </p:nvSpPr>
        <p:spPr>
          <a:xfrm>
            <a:off x="6019060" y="1425932"/>
            <a:ext cx="5164402" cy="1384995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«12 </a:t>
            </a:r>
            <a:r>
              <a:rPr lang="ru-RU" b="1" dirty="0" err="1">
                <a:solidFill>
                  <a:srgbClr val="002060"/>
                </a:solidFill>
              </a:rPr>
              <a:t>жастан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бастап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балаларда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қорқыныш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үрей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туғызуы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жанын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түршіктіруі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мүмкін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зардаптары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сипатталмай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бейнеленбей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жазатайым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оқиғалардың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авариялардың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апаттардың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зорлықсыз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сипатталуын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бейнеленуін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қамтитын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жатқызылады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F17D12-179B-4833-BC19-175F785CA09E}"/>
              </a:ext>
            </a:extLst>
          </p:cNvPr>
          <p:cNvSpPr txBox="1"/>
          <p:nvPr/>
        </p:nvSpPr>
        <p:spPr>
          <a:xfrm>
            <a:off x="996144" y="1337406"/>
            <a:ext cx="4539415" cy="1600438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жастан</a:t>
            </a:r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балаларда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қорқыныш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үрей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туғызатын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жанын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түршіктіретін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адами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қадір-қасиетті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қорлайтын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жазатайым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оқиғалардың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авариялардың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апаттардың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өлімнің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зардаптарының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сипатталуын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бейнеленуін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жатқызылады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F33F0F-E756-4B41-87E7-51B775075ABE}"/>
              </a:ext>
            </a:extLst>
          </p:cNvPr>
          <p:cNvSpPr txBox="1"/>
          <p:nvPr/>
        </p:nvSpPr>
        <p:spPr>
          <a:xfrm>
            <a:off x="86628" y="3224334"/>
            <a:ext cx="49114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«14 </a:t>
            </a:r>
            <a:r>
              <a:rPr lang="ru-RU" b="1" dirty="0" err="1">
                <a:solidFill>
                  <a:srgbClr val="002060"/>
                </a:solidFill>
              </a:rPr>
              <a:t>жастан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бастап</a:t>
            </a:r>
            <a:r>
              <a:rPr lang="ru-RU" b="1" dirty="0">
                <a:solidFill>
                  <a:srgbClr val="002060"/>
                </a:solidFill>
              </a:rPr>
              <a:t>»  </a:t>
            </a:r>
            <a:r>
              <a:rPr lang="ru-RU" dirty="0" err="1">
                <a:solidFill>
                  <a:srgbClr val="002060"/>
                </a:solidFill>
              </a:rPr>
              <a:t>жас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санатының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өнімі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   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1) </a:t>
            </a:r>
            <a:r>
              <a:rPr lang="ru-RU" dirty="0" err="1">
                <a:solidFill>
                  <a:srgbClr val="002060"/>
                </a:solidFill>
              </a:rPr>
              <a:t>есірткі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психотроптық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заттардың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сол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тектестер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прекурсорлардың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темекі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өнімдерінің</a:t>
            </a:r>
            <a:r>
              <a:rPr lang="ru-RU" dirty="0">
                <a:solidFill>
                  <a:srgbClr val="002060"/>
                </a:solidFill>
              </a:rPr>
              <a:t>, алкоголь </a:t>
            </a:r>
            <a:r>
              <a:rPr lang="ru-RU" dirty="0" err="1">
                <a:solidFill>
                  <a:srgbClr val="002060"/>
                </a:solidFill>
              </a:rPr>
              <a:t>өнімінің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тұтыну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қауіптілігі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туралы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ескерте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отырып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оларға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әуестенуді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қоғамға</a:t>
            </a:r>
            <a:r>
              <a:rPr lang="ru-RU" dirty="0">
                <a:solidFill>
                  <a:srgbClr val="002060"/>
                </a:solidFill>
              </a:rPr>
              <a:t> жат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құқыққа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қайшы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әрекеттерге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арандату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жазғыратын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эпизодтық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сипатталуын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бейнеленуін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2) </a:t>
            </a:r>
            <a:r>
              <a:rPr lang="ru-RU" dirty="0" err="1">
                <a:solidFill>
                  <a:srgbClr val="002060"/>
                </a:solidFill>
              </a:rPr>
              <a:t>адамның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құқықтарын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қоғам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мемлекеттің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заңды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мүдделерін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қорғау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жолында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қолдану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салдарынан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өлімінің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натуралистік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сипаттаусыз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бейнелеусіз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эпизодтық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сипатталуын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бейнеленуін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қамтитын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жатқызылады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02E51BF-31FF-488A-A85A-65604DC49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810" y="2814864"/>
            <a:ext cx="1341236" cy="432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1868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17" y="0"/>
            <a:ext cx="2664183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74" y="1494284"/>
            <a:ext cx="1563605" cy="178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4" y="626975"/>
            <a:ext cx="1761897" cy="731583"/>
          </a:xfrm>
          <a:prstGeom prst="rect">
            <a:avLst/>
          </a:prstGeom>
        </p:spPr>
      </p:pic>
      <p:sp>
        <p:nvSpPr>
          <p:cNvPr id="11" name="Google Shape;382;g20f7bb3e895_0_283"/>
          <p:cNvSpPr/>
          <p:nvPr/>
        </p:nvSpPr>
        <p:spPr>
          <a:xfrm>
            <a:off x="126164" y="992766"/>
            <a:ext cx="12128775" cy="553091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  <a:alpha val="3569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endParaRPr lang="ru-RU" sz="2400" u="sng" kern="12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3-тарау. Қамқоршылық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кеңестің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функциялары</a:t>
            </a:r>
            <a:endParaRPr lang="ru-RU" sz="2400" u="sng" kern="12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     14.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беру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ұйымының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Қамқоршылық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кеңесі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10)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алушылардың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ата-аналардың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немесе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өзге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де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заңды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өкілдердің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құқықтары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мен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бостандықтарының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сақталуын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бақылауды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жүзеге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асырады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олардың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құқықтарын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қорғауға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алушылардың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қауіпсіздігін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қамтамасыз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етуге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және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оларды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физикалық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психикалық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және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өзге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де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зорлық-зомбылық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пен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кемсітушіліктен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қорғауға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жәрдемдеседі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endParaRPr lang="ru-RU" sz="2400" kern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507" y="418080"/>
            <a:ext cx="998561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қамқоршылық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сайлау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үлгілік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қағидаларын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ҚР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Оқу-ағарту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01.03.2023 № 56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14,19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тармағы</a:t>
            </a:r>
            <a:endParaRPr lang="ru-RU" sz="2000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>
              <a:solidFill>
                <a:schemeClr val="dk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82" y="1417940"/>
            <a:ext cx="6962235" cy="73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364D12-AD1F-4C9A-AB01-BFB2D1CDA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956" y="4847129"/>
            <a:ext cx="1784952" cy="1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17" y="0"/>
            <a:ext cx="2664183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74" y="1494284"/>
            <a:ext cx="1563605" cy="178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4" y="626975"/>
            <a:ext cx="1761897" cy="731583"/>
          </a:xfrm>
          <a:prstGeom prst="rect">
            <a:avLst/>
          </a:prstGeom>
        </p:spPr>
      </p:pic>
      <p:sp>
        <p:nvSpPr>
          <p:cNvPr id="11" name="Google Shape;382;g20f7bb3e895_0_283"/>
          <p:cNvSpPr/>
          <p:nvPr/>
        </p:nvSpPr>
        <p:spPr>
          <a:xfrm>
            <a:off x="126164" y="992766"/>
            <a:ext cx="12128775" cy="553091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  <a:alpha val="3569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endParaRPr lang="ru-RU" sz="2400" u="sng" kern="12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3-тарау. Қамқоршылық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кеңестің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функциялары</a:t>
            </a:r>
            <a:endParaRPr lang="ru-RU" sz="2400" u="sng" kern="12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     14.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беру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ұйымының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 Қамқоршылық </a:t>
            </a:r>
            <a:r>
              <a:rPr lang="ru-RU" sz="2400" u="sng" kern="1200" dirty="0" err="1">
                <a:solidFill>
                  <a:srgbClr val="002060"/>
                </a:solidFill>
                <a:latin typeface="Calibri" panose="020F0502020204030204"/>
              </a:rPr>
              <a:t>кеңесі</a:t>
            </a:r>
            <a:r>
              <a:rPr lang="ru-RU" sz="2400" u="sng" kern="1200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</a:pP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19)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педагогикалық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ұжымға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алушылардың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отбасыларымен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жұмысты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жүзеге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асыруға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жәрдемдеседі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білім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беру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ұйымының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әкімшілігімен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бірлесіп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жалпы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ата-аналар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жиналысын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400" kern="1200" dirty="0" err="1">
                <a:solidFill>
                  <a:srgbClr val="002060"/>
                </a:solidFill>
                <a:latin typeface="Calibri" panose="020F0502020204030204"/>
              </a:rPr>
              <a:t>өткізеді</a:t>
            </a:r>
            <a:r>
              <a:rPr lang="ru-RU" sz="2400" kern="1200" dirty="0">
                <a:solidFill>
                  <a:srgbClr val="002060"/>
                </a:solidFill>
                <a:latin typeface="Calibri" panose="020F0502020204030204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507" y="418080"/>
            <a:ext cx="998561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қамқоршылық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сайлау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үлгілік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қағидаларын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ҚР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Оқу-ағарту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01.03.2023 № 56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тарау</a:t>
            </a:r>
            <a:r>
              <a:rPr lang="ru-RU" sz="2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14,19 </a:t>
            </a:r>
            <a:r>
              <a:rPr lang="ru-RU" sz="200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тармағы</a:t>
            </a:r>
            <a:endParaRPr lang="ru-RU" sz="2000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>
              <a:solidFill>
                <a:schemeClr val="dk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82" y="1417940"/>
            <a:ext cx="6962235" cy="73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364D12-AD1F-4C9A-AB01-BFB2D1CDA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956" y="4847129"/>
            <a:ext cx="1784952" cy="1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1334F6-E0E0-421F-957E-3C4564271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21" y="0"/>
            <a:ext cx="12435358" cy="6858000"/>
          </a:xfrm>
          <a:prstGeom prst="rect">
            <a:avLst/>
          </a:prstGeom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50C5ABDD-FE86-445B-93E2-DEDE0BE5F8EE}"/>
              </a:ext>
            </a:extLst>
          </p:cNvPr>
          <p:cNvSpPr/>
          <p:nvPr/>
        </p:nvSpPr>
        <p:spPr>
          <a:xfrm>
            <a:off x="4553086" y="2935724"/>
            <a:ext cx="590536" cy="8252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9F9159-B403-4BB8-B0FC-1D2468EA3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0" y="658882"/>
            <a:ext cx="324937" cy="3249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8AE39E-9143-4A08-9FB4-D931A407F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5" y="3760941"/>
            <a:ext cx="324937" cy="32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5183D3-AA4C-4854-B1CB-F6F161B35381}"/>
              </a:ext>
            </a:extLst>
          </p:cNvPr>
          <p:cNvSpPr txBox="1"/>
          <p:nvPr/>
        </p:nvSpPr>
        <p:spPr>
          <a:xfrm>
            <a:off x="5216056" y="1017767"/>
            <a:ext cx="6282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800"/>
            </a:pP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   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Баланың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барлық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жан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істері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бір-біріне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берік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байланыста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болады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бірімен-бірі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берік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жүреді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. Бала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бір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нәрсеге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ұмтылса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сол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нәрсеге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баланың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денесі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жаны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ақылы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сезімі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қайраты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–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бәрі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бірге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жұмсалады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.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Балалық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шақта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алынған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әсердің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өмір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бойы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естен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шықпауының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мәнесі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0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сол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балалық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шақта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алынған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әсер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ер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жеткенде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адамның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ақылының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ой-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пікірінің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мінезінің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қандай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дәрежеде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түрде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болуына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негіз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 салады.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899D58-F70B-4ACC-A120-A4D09848A122}"/>
              </a:ext>
            </a:extLst>
          </p:cNvPr>
          <p:cNvSpPr txBox="1"/>
          <p:nvPr/>
        </p:nvSpPr>
        <p:spPr>
          <a:xfrm>
            <a:off x="5295569" y="3531910"/>
            <a:ext cx="62099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Бала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ылғи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іске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ұмтылады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Дені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сау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бала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қарап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отыра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алмайды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Бірақ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бала не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істеуге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қалай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істеуге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білмейді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Сондықтан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ол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ересек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адамдардың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не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істегенін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қалай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істегенін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өнеге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қылады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Баланың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еліктемпаз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болуы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осыдан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Бала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еліктемпаз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болғандықтан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баланың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ылғи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сұлу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құлықты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әсерлер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алуына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ыждаһат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қылу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керек.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Әсіресе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ата-ана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тәрбиешісі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–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солардың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өздерінің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барлық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істері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сұлу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үлгілі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болуға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тиісті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048F3D-2FCD-474E-BBD8-4DFB98DD7BCC}"/>
              </a:ext>
            </a:extLst>
          </p:cNvPr>
          <p:cNvSpPr txBox="1"/>
          <p:nvPr/>
        </p:nvSpPr>
        <p:spPr>
          <a:xfrm>
            <a:off x="6096000" y="6107926"/>
            <a:ext cx="6067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М. </a:t>
            </a:r>
            <a:r>
              <a:rPr kumimoji="0" lang="ru-RU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Жұмабаев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«</a:t>
            </a:r>
            <a:r>
              <a:rPr kumimoji="0" lang="ru-RU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Көп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томдық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шығармалар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жинағы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» 3 том. 185 бет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B45863-8D69-4C7D-A6B9-8FF92D518F36}"/>
              </a:ext>
            </a:extLst>
          </p:cNvPr>
          <p:cNvSpPr txBox="1"/>
          <p:nvPr/>
        </p:nvSpPr>
        <p:spPr>
          <a:xfrm rot="10800000" flipV="1">
            <a:off x="659959" y="5517447"/>
            <a:ext cx="2703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Мағжан</a:t>
            </a:r>
            <a:r>
              <a:rPr lang="ru-RU" sz="1400" dirty="0"/>
              <a:t> </a:t>
            </a:r>
            <a:r>
              <a:rPr lang="ru-RU" sz="1400" dirty="0" err="1"/>
              <a:t>Жұмабаев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(1893 – 1938)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7D443E-5B40-4F34-9F50-AB5374DF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90" y="1731117"/>
            <a:ext cx="288975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D182A7B-6B2B-4724-BEB1-8EED311D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100" y="654756"/>
            <a:ext cx="11360700" cy="5870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800" u="sng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u="sng" dirty="0">
              <a:solidFill>
                <a:srgbClr val="002060"/>
              </a:solidFill>
              <a:latin typeface="+mj-lt"/>
            </a:endParaRPr>
          </a:p>
          <a:p>
            <a:pPr marL="127000" indent="0">
              <a:lnSpc>
                <a:spcPct val="100000"/>
              </a:lnSpc>
              <a:buNone/>
            </a:pPr>
            <a:endParaRPr lang="ru-RU" sz="1800" u="sng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u="sng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Заманауи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қазақстандық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kk-KZ" sz="3600" u="sng" dirty="0">
                <a:solidFill>
                  <a:srgbClr val="002060"/>
                </a:solidFill>
                <a:latin typeface="+mj-lt"/>
              </a:rPr>
              <a:t>әрбір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отбасы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балаларды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толыққанды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тәрбиелеу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мен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дамыту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үшін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өз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бетінше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қолайлы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жағдай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жасай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 ала </a:t>
            </a:r>
            <a:r>
              <a:rPr lang="ru-RU" sz="3600" u="sng" dirty="0" err="1">
                <a:solidFill>
                  <a:srgbClr val="002060"/>
                </a:solidFill>
                <a:latin typeface="+mj-lt"/>
              </a:rPr>
              <a:t>ма</a:t>
            </a:r>
            <a:r>
              <a:rPr lang="ru-RU" sz="3600" u="sng" dirty="0">
                <a:solidFill>
                  <a:srgbClr val="002060"/>
                </a:solidFill>
                <a:latin typeface="+mj-lt"/>
              </a:rPr>
              <a:t>?</a:t>
            </a:r>
            <a:endParaRPr lang="ru-RU" sz="3600" u="sng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8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A7B6367-B689-4088-9FA2-A0416485E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52" y="0"/>
            <a:ext cx="12473247" cy="70185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612271" y="0"/>
            <a:ext cx="3742624" cy="64485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5F59EEA-6142-3727-2B3F-9F4E07DEEE66}"/>
              </a:ext>
            </a:extLst>
          </p:cNvPr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Тек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әйелдер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моно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ата-аналық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отбасының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көбею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тенденциясы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3591F79-9CF2-D208-6DD7-BF1402E8C10F}"/>
              </a:ext>
            </a:extLst>
          </p:cNvPr>
          <p:cNvSpPr/>
          <p:nvPr/>
        </p:nvSpPr>
        <p:spPr>
          <a:xfrm rot="10800000" flipV="1">
            <a:off x="4441571" y="2567358"/>
            <a:ext cx="3941356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Тіркелген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неке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санының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азаюы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D908120-9F80-59FB-B12D-AEEBBC1BA549}"/>
              </a:ext>
            </a:extLst>
          </p:cNvPr>
          <p:cNvSpPr/>
          <p:nvPr/>
        </p:nvSpPr>
        <p:spPr>
          <a:xfrm>
            <a:off x="4441571" y="3661568"/>
            <a:ext cx="3947795" cy="646331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Баланың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тәрбиесі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мен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біліміне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ата-аналардың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қатысуының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азаюы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2A28EE8-877A-3A7A-DF15-A7B9CF39FB8E}"/>
              </a:ext>
            </a:extLst>
          </p:cNvPr>
          <p:cNvSpPr/>
          <p:nvPr/>
        </p:nvSpPr>
        <p:spPr>
          <a:xfrm>
            <a:off x="4441571" y="5002588"/>
            <a:ext cx="3962241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Әкелердің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тәрбие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процесіне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жеткіліксіз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қатысуы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балаларға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әкенің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назарының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болмауы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ЖОБАНЫ ӘЗІРЛЕУДІҢ ӨЗЕКТІЛІГІ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8352" y="6448527"/>
            <a:ext cx="9031406" cy="5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800" i="1" dirty="0"/>
              <a:t>1. </a:t>
            </a:r>
            <a:r>
              <a:rPr lang="ru-RU" altLang="ru-RU" sz="800" i="1" dirty="0" err="1"/>
              <a:t>Аналитикалық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есеп</a:t>
            </a:r>
            <a:r>
              <a:rPr lang="ru-RU" altLang="ru-RU" sz="800" i="1" dirty="0"/>
              <a:t>« «</a:t>
            </a:r>
            <a:r>
              <a:rPr lang="ru-RU" altLang="ru-RU" sz="800" i="1" dirty="0" err="1"/>
              <a:t>Қазақстанның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ата</a:t>
            </a:r>
            <a:r>
              <a:rPr lang="ru-RU" altLang="ru-RU" sz="800" i="1" dirty="0"/>
              <a:t> – </a:t>
            </a:r>
            <a:r>
              <a:rPr lang="ru-RU" altLang="ru-RU" sz="800" i="1" dirty="0" err="1"/>
              <a:t>аналары</a:t>
            </a:r>
            <a:r>
              <a:rPr lang="ru-RU" altLang="ru-RU" sz="800" i="1" dirty="0"/>
              <a:t>: </a:t>
            </a:r>
            <a:r>
              <a:rPr lang="ru-RU" altLang="ru-RU" sz="800" i="1" dirty="0" err="1"/>
              <a:t>пандемиядан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кейінгі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балаларға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білім</a:t>
            </a:r>
            <a:r>
              <a:rPr lang="ru-RU" altLang="ru-RU" sz="800" i="1" dirty="0"/>
              <a:t> беру мен </a:t>
            </a:r>
            <a:r>
              <a:rPr lang="ru-RU" altLang="ru-RU" sz="800" i="1" dirty="0" err="1"/>
              <a:t>тәрбиелеудегі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рөлі</a:t>
            </a:r>
            <a:r>
              <a:rPr lang="ru-RU" altLang="ru-RU" sz="800" i="1" dirty="0"/>
              <a:t>»: </a:t>
            </a:r>
          </a:p>
          <a:p>
            <a:r>
              <a:rPr lang="ru-RU" altLang="ru-RU" sz="800" i="1" dirty="0"/>
              <a:t>С.А. </a:t>
            </a:r>
            <a:r>
              <a:rPr lang="ru-RU" altLang="ru-RU" sz="800" i="1" dirty="0" err="1"/>
              <a:t>Ирсалиев</a:t>
            </a:r>
            <a:r>
              <a:rPr lang="ru-RU" altLang="ru-RU" sz="800" i="1" dirty="0"/>
              <a:t>, М. Б. </a:t>
            </a:r>
            <a:r>
              <a:rPr lang="ru-RU" altLang="ru-RU" sz="800" i="1" dirty="0" err="1"/>
              <a:t>Камзолдаев</a:t>
            </a:r>
            <a:r>
              <a:rPr lang="ru-RU" altLang="ru-RU" sz="800" i="1" dirty="0"/>
              <a:t>, б. б. </a:t>
            </a:r>
            <a:r>
              <a:rPr lang="ru-RU" altLang="ru-RU" sz="800" i="1" dirty="0" err="1"/>
              <a:t>Әбуов</a:t>
            </a:r>
            <a:r>
              <a:rPr lang="ru-RU" altLang="ru-RU" sz="800" i="1" dirty="0"/>
              <a:t>, А. А. </a:t>
            </a:r>
            <a:r>
              <a:rPr lang="ru-RU" altLang="ru-RU" sz="800" i="1" dirty="0" err="1"/>
              <a:t>Ахметжанова</a:t>
            </a:r>
            <a:r>
              <a:rPr lang="ru-RU" altLang="ru-RU" sz="800" i="1" dirty="0"/>
              <a:t>, Р. </a:t>
            </a:r>
            <a:r>
              <a:rPr lang="ru-RU" altLang="ru-RU" sz="800" i="1" dirty="0" err="1"/>
              <a:t>Сыздықбаева-Нұр-сұлтан</a:t>
            </a:r>
            <a:r>
              <a:rPr lang="ru-RU" altLang="ru-RU" sz="800" i="1" dirty="0"/>
              <a:t> Қ.:  «Белес» </a:t>
            </a:r>
            <a:r>
              <a:rPr lang="ru-RU" altLang="ru-RU" sz="800" i="1" dirty="0" err="1"/>
              <a:t>талдау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және</a:t>
            </a:r>
            <a:r>
              <a:rPr lang="ru-RU" altLang="ru-RU" sz="800" i="1" dirty="0"/>
              <a:t> стратегия </a:t>
            </a:r>
            <a:r>
              <a:rPr lang="ru-RU" altLang="ru-RU" sz="800" i="1" dirty="0" err="1"/>
              <a:t>орталығы</a:t>
            </a:r>
            <a:r>
              <a:rPr lang="ru-RU" altLang="ru-RU" sz="800" i="1" dirty="0"/>
              <a:t>» </a:t>
            </a:r>
            <a:r>
              <a:rPr lang="ru-RU" altLang="ru-RU" sz="800" i="1" dirty="0" err="1"/>
              <a:t>қоғамдық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бірлестігі</a:t>
            </a:r>
            <a:r>
              <a:rPr lang="ru-RU" altLang="ru-RU" sz="800" i="1" dirty="0"/>
              <a:t>, 2022. – 251 с</a:t>
            </a:r>
          </a:p>
          <a:p>
            <a:r>
              <a:rPr lang="ru-RU" altLang="ru-RU" sz="800" i="1" dirty="0"/>
              <a:t>2. «</a:t>
            </a:r>
            <a:r>
              <a:rPr lang="ru-RU" altLang="ru-RU" sz="800" i="1" dirty="0" err="1"/>
              <a:t>Қазақстандық</a:t>
            </a:r>
            <a:r>
              <a:rPr lang="ru-RU" altLang="ru-RU" sz="800" i="1" dirty="0"/>
              <a:t> отбасылар-2022» </a:t>
            </a:r>
            <a:r>
              <a:rPr lang="ru-RU" altLang="ru-RU" sz="800" i="1" dirty="0" err="1"/>
              <a:t>ұлттық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баяндамасы</a:t>
            </a:r>
            <a:endParaRPr lang="ru-RU" altLang="ru-RU" sz="800" i="1" dirty="0"/>
          </a:p>
          <a:p>
            <a:r>
              <a:rPr lang="ru-RU" altLang="ru-RU" sz="800" i="1" dirty="0"/>
              <a:t>3. КИОР </a:t>
            </a:r>
            <a:r>
              <a:rPr lang="ru-RU" altLang="ru-RU" sz="800" i="1" dirty="0" err="1"/>
              <a:t>социологиялық</a:t>
            </a:r>
            <a:r>
              <a:rPr lang="ru-RU" altLang="ru-RU" sz="800" i="1" dirty="0"/>
              <a:t> </a:t>
            </a:r>
            <a:r>
              <a:rPr lang="ru-RU" altLang="ru-RU" sz="800" i="1" dirty="0" err="1"/>
              <a:t>зерттеуі</a:t>
            </a:r>
            <a:endParaRPr lang="ru-RU" altLang="ru-RU" sz="800" i="1" dirty="0"/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xmlns="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АҒЫМДАҒЫ ЖАҒДАЙ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:a16="http://schemas.microsoft.com/office/drawing/2014/main" xmlns="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477" y="5603631"/>
            <a:ext cx="3961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Отбасылардың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</a:rPr>
              <a:t>3,4%</a:t>
            </a:r>
            <a:r>
              <a:rPr lang="ru-RU" altLang="ru-RU" sz="1100" dirty="0">
                <a:solidFill>
                  <a:schemeClr val="tx1"/>
                </a:solidFill>
              </a:rPr>
              <a:t>  </a:t>
            </a:r>
            <a:r>
              <a:rPr lang="ru-RU" altLang="ru-RU" sz="1100" dirty="0" err="1">
                <a:solidFill>
                  <a:schemeClr val="tx1"/>
                </a:solidFill>
              </a:rPr>
              <a:t>ғана</a:t>
            </a:r>
            <a:r>
              <a:rPr lang="ru-RU" altLang="ru-RU" sz="1100" dirty="0">
                <a:solidFill>
                  <a:schemeClr val="tx1"/>
                </a:solidFill>
              </a:rPr>
              <a:t> бала бос </a:t>
            </a:r>
            <a:r>
              <a:rPr lang="ru-RU" altLang="ru-RU" sz="1100" dirty="0" err="1">
                <a:solidFill>
                  <a:schemeClr val="tx1"/>
                </a:solidFill>
              </a:rPr>
              <a:t>уақытын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әкесімен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бірге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өткізеді</a:t>
            </a: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:a16="http://schemas.microsoft.com/office/drawing/2014/main" xmlns="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2927247"/>
            <a:ext cx="3962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Қ Р </a:t>
            </a:r>
            <a:r>
              <a:rPr lang="ru-RU" sz="1100" dirty="0" err="1"/>
              <a:t>Стратегиялық</a:t>
            </a:r>
            <a:r>
              <a:rPr lang="ru-RU" sz="1100" dirty="0"/>
              <a:t> </a:t>
            </a:r>
            <a:r>
              <a:rPr lang="ru-RU" sz="1100" dirty="0" err="1"/>
              <a:t>жоспарлау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реформалар</a:t>
            </a:r>
            <a:r>
              <a:rPr lang="ru-RU" sz="1100" dirty="0"/>
              <a:t> </a:t>
            </a:r>
            <a:r>
              <a:rPr lang="ru-RU" sz="1100" dirty="0" err="1"/>
              <a:t>агенттігінің</a:t>
            </a:r>
            <a:r>
              <a:rPr lang="ru-RU" sz="1100" dirty="0"/>
              <a:t> </a:t>
            </a:r>
            <a:r>
              <a:rPr lang="ru-RU" sz="1100" dirty="0" err="1"/>
              <a:t>ұлттық</a:t>
            </a:r>
            <a:r>
              <a:rPr lang="ru-RU" sz="1100" dirty="0"/>
              <a:t> статистика </a:t>
            </a:r>
            <a:r>
              <a:rPr lang="ru-RU" sz="1100" dirty="0" err="1"/>
              <a:t>бюросы</a:t>
            </a:r>
            <a:r>
              <a:rPr lang="ru-RU" sz="1100" dirty="0"/>
              <a:t> </a:t>
            </a:r>
            <a:r>
              <a:rPr lang="ru-RU" sz="1100" dirty="0" err="1"/>
              <a:t>мәліметі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,</a:t>
            </a:r>
            <a:r>
              <a:rPr lang="en-US" sz="1100" dirty="0"/>
              <a:t> Ranking.kz</a:t>
            </a:r>
            <a:r>
              <a:rPr lang="ru-RU" sz="1100" dirty="0"/>
              <a:t>: 2021ж., 9 айда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мың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  <a:p>
            <a:r>
              <a:rPr lang="ru-RU" sz="1100" dirty="0"/>
              <a:t>2022ж., 9 айда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мың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9301">
            <a:extLst>
              <a:ext uri="{FF2B5EF4-FFF2-40B4-BE49-F238E27FC236}">
                <a16:creationId xmlns:a16="http://schemas.microsoft.com/office/drawing/2014/main" xmlns="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79" y="1392407"/>
            <a:ext cx="3713193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>
                <a:solidFill>
                  <a:srgbClr val="002060"/>
                </a:solidFill>
              </a:rPr>
              <a:t>Қ Р </a:t>
            </a:r>
            <a:r>
              <a:rPr lang="ru-RU" sz="1100" dirty="0" err="1">
                <a:solidFill>
                  <a:srgbClr val="002060"/>
                </a:solidFill>
              </a:rPr>
              <a:t>Стратегиялық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жоспарлау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және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реформалар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агенттігінің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ұлттық</a:t>
            </a:r>
            <a:r>
              <a:rPr lang="ru-RU" sz="1100" dirty="0">
                <a:solidFill>
                  <a:srgbClr val="002060"/>
                </a:solidFill>
              </a:rPr>
              <a:t> статистика </a:t>
            </a:r>
            <a:r>
              <a:rPr lang="ru-RU" sz="1100" dirty="0" err="1">
                <a:solidFill>
                  <a:srgbClr val="002060"/>
                </a:solidFill>
              </a:rPr>
              <a:t>бюросы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мәліметі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бойынша</a:t>
            </a:r>
            <a:r>
              <a:rPr lang="kk-KZ" sz="1100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2022ж. – </a:t>
            </a:r>
            <a:r>
              <a:rPr lang="ru-RU" sz="1100" b="1" dirty="0">
                <a:solidFill>
                  <a:srgbClr val="002060"/>
                </a:solidFill>
              </a:rPr>
              <a:t>48 239 </a:t>
            </a:r>
            <a:r>
              <a:rPr lang="ru-RU" sz="1100" dirty="0" err="1">
                <a:solidFill>
                  <a:srgbClr val="002060"/>
                </a:solidFill>
              </a:rPr>
              <a:t>ажырасу</a:t>
            </a:r>
            <a:r>
              <a:rPr lang="ru-RU" sz="1100" dirty="0">
                <a:solidFill>
                  <a:srgbClr val="002060"/>
                </a:solidFill>
              </a:rPr>
              <a:t> / </a:t>
            </a:r>
            <a:r>
              <a:rPr lang="ru-RU" sz="1100" b="1" dirty="0">
                <a:solidFill>
                  <a:srgbClr val="002060"/>
                </a:solidFill>
              </a:rPr>
              <a:t>140 256 </a:t>
            </a:r>
            <a:r>
              <a:rPr lang="ru-RU" sz="1100" dirty="0" err="1">
                <a:solidFill>
                  <a:srgbClr val="002060"/>
                </a:solidFill>
              </a:rPr>
              <a:t>некеге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отырғандардан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(34,4%)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/>
              <a:t> </a:t>
            </a:r>
          </a:p>
        </p:txBody>
      </p:sp>
      <p:sp>
        <p:nvSpPr>
          <p:cNvPr id="9" name="TextBox 9301">
            <a:extLst>
              <a:ext uri="{FF2B5EF4-FFF2-40B4-BE49-F238E27FC236}">
                <a16:creationId xmlns:a16="http://schemas.microsoft.com/office/drawing/2014/main" xmlns="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Еңбекқорлық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- 64,1%, 2021ж. - 61,0%, 2022ж.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Үлкендерге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құрмет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- 54,9%,  2021ж. - 61,3%,  2022ж.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Отанға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деген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сүйіспеншілік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ж. - 16,4%,  2021ж. - 16,5%,  2022ж.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</a:rPr>
              <a:t>Әділдік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2020ж. - 16,2%, 2021ж. - 25,9%, 2022ж.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:a16="http://schemas.microsoft.com/office/drawing/2014/main" xmlns="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Сүйіспеншілік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 err="1">
                <a:solidFill>
                  <a:schemeClr val="tx1"/>
                </a:solidFill>
              </a:rPr>
              <a:t>сенім</a:t>
            </a:r>
            <a:r>
              <a:rPr lang="ru-RU" altLang="ru-RU" sz="1100" dirty="0">
                <a:solidFill>
                  <a:schemeClr val="tx1"/>
                </a:solidFill>
              </a:rPr>
              <a:t>, </a:t>
            </a:r>
            <a:r>
              <a:rPr lang="ru-RU" altLang="ru-RU" sz="1100" dirty="0" err="1">
                <a:solidFill>
                  <a:schemeClr val="tx1"/>
                </a:solidFill>
              </a:rPr>
              <a:t>көзқарасы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бірдей</a:t>
            </a:r>
            <a:r>
              <a:rPr lang="ru-RU" altLang="ru-RU" sz="1100" dirty="0">
                <a:solidFill>
                  <a:schemeClr val="tx1"/>
                </a:solidFill>
              </a:rPr>
              <a:t>, </a:t>
            </a:r>
            <a:r>
              <a:rPr lang="ru-RU" altLang="ru-RU" sz="1100" dirty="0" err="1">
                <a:solidFill>
                  <a:schemeClr val="tx1"/>
                </a:solidFill>
              </a:rPr>
              <a:t>өзара</a:t>
            </a:r>
            <a:r>
              <a:rPr lang="ru-RU" altLang="ru-RU" sz="1100" dirty="0">
                <a:solidFill>
                  <a:schemeClr val="tx1"/>
                </a:solidFill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</a:rPr>
              <a:t>түсіністік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4260723"/>
            <a:ext cx="34054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42% </a:t>
            </a:r>
            <a:r>
              <a:rPr lang="ru-RU" altLang="ru-RU" sz="1100" dirty="0" err="1">
                <a:solidFill>
                  <a:srgbClr val="002060"/>
                </a:solidFill>
              </a:rPr>
              <a:t>ата-аналар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мектептерге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мүлдем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бармайды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30%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қызығушылық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танытуы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өте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сирек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немесе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қызығушылық</a:t>
            </a:r>
            <a:r>
              <a:rPr lang="ru-RU" altLang="ru-RU" sz="1100" dirty="0">
                <a:solidFill>
                  <a:srgbClr val="002060"/>
                </a:solidFill>
              </a:rPr>
              <a:t> </a:t>
            </a:r>
            <a:r>
              <a:rPr lang="ru-RU" altLang="ru-RU" sz="1100" dirty="0" err="1">
                <a:solidFill>
                  <a:srgbClr val="002060"/>
                </a:solidFill>
              </a:rPr>
              <a:t>танытпайды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71" y="1400021"/>
            <a:ext cx="394523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Қ Р </a:t>
            </a:r>
            <a:r>
              <a:rPr lang="ru-RU" sz="1100" dirty="0" err="1"/>
              <a:t>Стратегиялық</a:t>
            </a:r>
            <a:r>
              <a:rPr lang="ru-RU" sz="1100" dirty="0"/>
              <a:t> </a:t>
            </a:r>
            <a:r>
              <a:rPr lang="ru-RU" sz="1100" dirty="0" err="1"/>
              <a:t>жоспарлау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реформалар</a:t>
            </a:r>
            <a:r>
              <a:rPr lang="ru-RU" sz="1100" dirty="0"/>
              <a:t> </a:t>
            </a:r>
            <a:r>
              <a:rPr lang="ru-RU" sz="1100" dirty="0" err="1"/>
              <a:t>агенттігінің</a:t>
            </a:r>
            <a:r>
              <a:rPr lang="ru-RU" sz="1100" dirty="0"/>
              <a:t> </a:t>
            </a:r>
            <a:r>
              <a:rPr lang="ru-RU" sz="1100" dirty="0" err="1"/>
              <a:t>ұлттық</a:t>
            </a:r>
            <a:r>
              <a:rPr lang="ru-RU" sz="1100" dirty="0"/>
              <a:t> статистика </a:t>
            </a:r>
            <a:r>
              <a:rPr lang="ru-RU" sz="1100" dirty="0" err="1"/>
              <a:t>бюросы</a:t>
            </a:r>
            <a:r>
              <a:rPr lang="ru-RU" sz="1100" dirty="0"/>
              <a:t> </a:t>
            </a:r>
            <a:r>
              <a:rPr lang="ru-RU" sz="1100" dirty="0" err="1"/>
              <a:t>мәліметі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endParaRPr lang="ru-RU" sz="1100" dirty="0"/>
          </a:p>
          <a:p>
            <a:r>
              <a:rPr lang="ru-RU" sz="1100" dirty="0"/>
              <a:t>2009ж.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, </a:t>
            </a:r>
            <a:r>
              <a:rPr lang="ru-RU" sz="1100" dirty="0" err="1"/>
              <a:t>балаларымен</a:t>
            </a:r>
            <a:r>
              <a:rPr lang="ru-RU" sz="1100" dirty="0"/>
              <a:t> </a:t>
            </a:r>
            <a:r>
              <a:rPr lang="ru-RU" sz="1100" dirty="0" err="1"/>
              <a:t>бірге</a:t>
            </a:r>
            <a:r>
              <a:rPr lang="ru-RU" sz="1100" dirty="0"/>
              <a:t> </a:t>
            </a:r>
            <a:r>
              <a:rPr lang="ru-RU" sz="1100" dirty="0" err="1"/>
              <a:t>тұратын</a:t>
            </a:r>
            <a:r>
              <a:rPr lang="ru-RU" sz="1100" dirty="0"/>
              <a:t> тек </a:t>
            </a:r>
            <a:r>
              <a:rPr lang="ru-RU" sz="1100" dirty="0" err="1"/>
              <a:t>анасы</a:t>
            </a:r>
            <a:endParaRPr lang="ru-RU" sz="1100" dirty="0"/>
          </a:p>
          <a:p>
            <a:r>
              <a:rPr lang="ru-RU" sz="1100" dirty="0"/>
              <a:t>2021ж.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, </a:t>
            </a:r>
            <a:r>
              <a:rPr lang="ru-RU" sz="1100" dirty="0" err="1"/>
              <a:t>балаларымен</a:t>
            </a:r>
            <a:r>
              <a:rPr lang="ru-RU" sz="1100" dirty="0"/>
              <a:t> </a:t>
            </a:r>
            <a:r>
              <a:rPr lang="ru-RU" sz="1100" dirty="0" err="1"/>
              <a:t>бірге</a:t>
            </a:r>
            <a:r>
              <a:rPr lang="ru-RU" sz="1100" dirty="0"/>
              <a:t> </a:t>
            </a:r>
            <a:r>
              <a:rPr lang="ru-RU" sz="1100" dirty="0" err="1"/>
              <a:t>тұратын</a:t>
            </a:r>
            <a:r>
              <a:rPr lang="ru-RU" sz="1100" dirty="0"/>
              <a:t> тек </a:t>
            </a:r>
            <a:r>
              <a:rPr lang="ru-RU" sz="1100" dirty="0" err="1"/>
              <a:t>анасы</a:t>
            </a:r>
            <a:endParaRPr lang="ru-RU" sz="1100" dirty="0"/>
          </a:p>
          <a:p>
            <a:endParaRPr lang="ru-RU" sz="110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Некеге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қатысты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ажырасулардың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айтарлықтай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саны: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Балаларда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тәрбиеленетін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құндылықтар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деңгейінің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төмендеуі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Отбасындағы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эмоционалды-психологиялық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жақындықтың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accent5">
                    <a:lumMod val="75000"/>
                  </a:schemeClr>
                </a:solidFill>
              </a:rPr>
              <a:t>жоғалуы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ҚАЗАҚСТАНДЫҚ ОТБАСЫ</a:t>
            </a:r>
          </a:p>
          <a:p>
            <a:pPr algn="ctr"/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</a:p>
          <a:p>
            <a:pPr algn="ctr"/>
            <a:endParaRPr lang="kk-KZ" b="1" i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kk-KZ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Отбасы институты құндылығының төмендеуі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■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Отбасын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құру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және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ата-ана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болуды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саналы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түрде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жоспарламауы</a:t>
            </a:r>
            <a:endParaRPr lang="ru-RU" i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>
                <a:solidFill>
                  <a:schemeClr val="tx1"/>
                </a:solidFill>
              </a:rPr>
              <a:t>Бала мен </a:t>
            </a:r>
            <a:r>
              <a:rPr lang="ru-RU" i="1" dirty="0" err="1">
                <a:solidFill>
                  <a:schemeClr val="tx1"/>
                </a:solidFill>
              </a:rPr>
              <a:t>ата-ана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қарым-қатынасының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бұзылуы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 err="1">
                <a:solidFill>
                  <a:schemeClr val="tx1"/>
                </a:solidFill>
              </a:rPr>
              <a:t>Ұлттық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мәдениетпен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байланысты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жоғалту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</a:t>
            </a:r>
            <a:r>
              <a:rPr lang="ru-RU" i="1" dirty="0" err="1">
                <a:solidFill>
                  <a:schemeClr val="tx1"/>
                </a:solidFill>
              </a:rPr>
              <a:t>Девиантты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ата-ана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білімі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төмен</a:t>
            </a:r>
            <a:r>
              <a:rPr lang="ru-RU" i="1" dirty="0">
                <a:solidFill>
                  <a:schemeClr val="tx1"/>
                </a:solidFill>
              </a:rPr>
              <a:t>, алкоголизм, </a:t>
            </a:r>
            <a:r>
              <a:rPr lang="ru-RU" i="1" dirty="0" err="1">
                <a:solidFill>
                  <a:schemeClr val="tx1"/>
                </a:solidFill>
              </a:rPr>
              <a:t>нашақорлық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және</a:t>
            </a:r>
            <a:r>
              <a:rPr lang="ru-RU" i="1" dirty="0">
                <a:solidFill>
                  <a:schemeClr val="tx1"/>
                </a:solidFill>
              </a:rPr>
              <a:t> т. б.)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26FCE74-FACD-1200-D8B8-6B5A6960ACFB}"/>
              </a:ext>
            </a:extLst>
          </p:cNvPr>
          <p:cNvSpPr/>
          <p:nvPr/>
        </p:nvSpPr>
        <p:spPr>
          <a:xfrm>
            <a:off x="246063" y="5200178"/>
            <a:ext cx="368501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Отбасындағы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тұрмыстық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зорлық-зомбылық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фактілерінің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</a:rPr>
              <a:t>ұлғаюы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2021ж.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61 464тіркелген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</a:rPr>
              <a:t>жағдайлар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dirty="0"/>
              <a:t>2022ж., 9 ай ішінде-100 000-нан </a:t>
            </a:r>
            <a:r>
              <a:rPr lang="ru-RU" sz="1100" dirty="0" err="1"/>
              <a:t>астам</a:t>
            </a:r>
            <a:r>
              <a:rPr lang="ru-RU" sz="1100" dirty="0"/>
              <a:t> </a:t>
            </a:r>
            <a:r>
              <a:rPr lang="ru-RU" sz="1100" dirty="0" err="1"/>
              <a:t>жағдай</a:t>
            </a:r>
            <a:r>
              <a:rPr lang="ru-RU" sz="1100" dirty="0"/>
              <a:t> </a:t>
            </a:r>
            <a:r>
              <a:rPr lang="ru-RU" sz="1100" dirty="0" err="1"/>
              <a:t>тіркелген</a:t>
            </a:r>
            <a:endParaRPr lang="ru-RU" sz="1100" dirty="0"/>
          </a:p>
          <a:p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r>
              <a:rPr lang="kk-KZ" sz="1100" i="1" dirty="0"/>
              <a:t> деректері бойынша</a:t>
            </a:r>
            <a:endParaRPr lang="ru-RU" sz="1100" i="1" dirty="0"/>
          </a:p>
        </p:txBody>
      </p:sp>
      <p:sp>
        <p:nvSpPr>
          <p:cNvPr id="23" name="Стрелка вниз 25">
            <a:extLst>
              <a:ext uri="{FF2B5EF4-FFF2-40B4-BE49-F238E27FC236}">
                <a16:creationId xmlns:a16="http://schemas.microsoft.com/office/drawing/2014/main" xmlns="" id="{D63C74AE-CD66-9B04-47E0-9AB00815E0D5}"/>
              </a:ext>
            </a:extLst>
          </p:cNvPr>
          <p:cNvSpPr/>
          <p:nvPr/>
        </p:nvSpPr>
        <p:spPr>
          <a:xfrm>
            <a:off x="10217946" y="4218512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4559FCB-A178-64B5-00A9-F24528FAF05F}"/>
              </a:ext>
            </a:extLst>
          </p:cNvPr>
          <p:cNvSpPr/>
          <p:nvPr/>
        </p:nvSpPr>
        <p:spPr>
          <a:xfrm>
            <a:off x="8897293" y="4759407"/>
            <a:ext cx="316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sz="1600" i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16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ағарту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6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ұймдастыру</a:t>
            </a:r>
            <a:endParaRPr lang="ru-RU" sz="160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25374" y="6187257"/>
            <a:ext cx="731837" cy="5254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1578F15F-6D39-4EBD-A74D-6F1EEB873FA3}" type="slidenum">
              <a:rPr kumimoji="0" lang="ru-RU" altLang="ru-RU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6</a:t>
            </a:fld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78;p4">
            <a:extLst>
              <a:ext uri="{FF2B5EF4-FFF2-40B4-BE49-F238E27FC236}">
                <a16:creationId xmlns:a16="http://schemas.microsoft.com/office/drawing/2014/main" xmlns="" id="{C8B03862-1DF7-68AB-D1A8-673BC9D7411D}"/>
              </a:ext>
            </a:extLst>
          </p:cNvPr>
          <p:cNvGrpSpPr/>
          <p:nvPr/>
        </p:nvGrpSpPr>
        <p:grpSpPr>
          <a:xfrm>
            <a:off x="595045" y="1529702"/>
            <a:ext cx="295275" cy="287337"/>
            <a:chOff x="6534527" y="4431227"/>
            <a:chExt cx="203956" cy="197473"/>
          </a:xfrm>
        </p:grpSpPr>
        <p:sp>
          <p:nvSpPr>
            <p:cNvPr id="10" name="Google Shape;79;p4">
              <a:extLst>
                <a:ext uri="{FF2B5EF4-FFF2-40B4-BE49-F238E27FC236}">
                  <a16:creationId xmlns:a16="http://schemas.microsoft.com/office/drawing/2014/main" xmlns="" id="{4CC45866-8CBD-13C8-8402-EE6D3EABD05C}"/>
                </a:ext>
              </a:extLst>
            </p:cNvPr>
            <p:cNvSpPr txBox="1"/>
            <p:nvPr/>
          </p:nvSpPr>
          <p:spPr>
            <a:xfrm>
              <a:off x="6534527" y="4431227"/>
              <a:ext cx="158998" cy="16037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0;p4">
              <a:extLst>
                <a:ext uri="{FF2B5EF4-FFF2-40B4-BE49-F238E27FC236}">
                  <a16:creationId xmlns:a16="http://schemas.microsoft.com/office/drawing/2014/main" xmlns="" id="{9E73F098-EA33-0E26-27E4-188C9345C924}"/>
                </a:ext>
              </a:extLst>
            </p:cNvPr>
            <p:cNvSpPr txBox="1"/>
            <p:nvPr/>
          </p:nvSpPr>
          <p:spPr>
            <a:xfrm>
              <a:off x="6579485" y="4468321"/>
              <a:ext cx="158998" cy="1603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3A653C4-B285-C2F8-5BFE-A7388549E3A0}"/>
              </a:ext>
            </a:extLst>
          </p:cNvPr>
          <p:cNvSpPr txBox="1"/>
          <p:nvPr/>
        </p:nvSpPr>
        <p:spPr>
          <a:xfrm>
            <a:off x="550855" y="887381"/>
            <a:ext cx="11406356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lang="ru-RU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ЖОБА МАҚСАТЫ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Позитивті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мәдениетін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әл-ауқатын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545" y="1545496"/>
            <a:ext cx="170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4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Басымдықтар</a:t>
            </a:r>
            <a:r>
              <a:rPr lang="en-US" sz="1600" b="1" dirty="0">
                <a:solidFill>
                  <a:srgbClr val="002060"/>
                </a:solidFill>
              </a:rPr>
              <a:t>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733" y="1962542"/>
            <a:ext cx="3670436" cy="1066330"/>
          </a:xfrm>
          <a:prstGeom prst="rect">
            <a:avLst/>
          </a:prstGeom>
          <a:solidFill>
            <a:srgbClr val="43B9CD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338" y="2062106"/>
            <a:ext cx="3445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Ұлттық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құндылықтар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негізінде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ата-аналарға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психологиялық-педагогикалық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беруді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жүйелі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ұйымдастыру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4275" y="1987134"/>
            <a:ext cx="3377433" cy="1063438"/>
          </a:xfrm>
          <a:prstGeom prst="rect">
            <a:avLst/>
          </a:prstGeom>
          <a:solidFill>
            <a:srgbClr val="43B9C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78704" y="2107383"/>
            <a:ext cx="3183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Қазақстанның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бақытты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табысты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азаматтарын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тәрбиелеу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бойынша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ата-аналардың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құзыреттерін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дамыту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78478" y="1965434"/>
            <a:ext cx="4178733" cy="1063438"/>
          </a:xfrm>
          <a:prstGeom prst="rect">
            <a:avLst/>
          </a:prstGeom>
          <a:solidFill>
            <a:srgbClr val="43B9C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19150" y="2149521"/>
            <a:ext cx="3726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Позитивті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ата-ана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мәдениетін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дамытуда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әлеуметтік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серіктестердің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күштерін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біріктіру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2518" y="25637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«АТА-АНАЛАРДЫ ПЕДАГОГИКАЛЫҚ ҚОЛДАУ ОРТАЛЫҒЫ» ЖОБА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245577"/>
            <a:ext cx="12192000" cy="3662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15" name="Google Shape;83;p4">
            <a:extLst>
              <a:ext uri="{FF2B5EF4-FFF2-40B4-BE49-F238E27FC236}">
                <a16:creationId xmlns:a16="http://schemas.microsoft.com/office/drawing/2014/main" xmlns="" id="{5716933A-41CD-6C38-E322-3B5BAFC0308A}"/>
              </a:ext>
            </a:extLst>
          </p:cNvPr>
          <p:cNvGrpSpPr/>
          <p:nvPr/>
        </p:nvGrpSpPr>
        <p:grpSpPr>
          <a:xfrm>
            <a:off x="595045" y="3203101"/>
            <a:ext cx="295275" cy="288925"/>
            <a:chOff x="6534527" y="4431227"/>
            <a:chExt cx="203956" cy="197473"/>
          </a:xfrm>
        </p:grpSpPr>
        <p:sp>
          <p:nvSpPr>
            <p:cNvPr id="16" name="Google Shape;84;p4">
              <a:extLst>
                <a:ext uri="{FF2B5EF4-FFF2-40B4-BE49-F238E27FC236}">
                  <a16:creationId xmlns:a16="http://schemas.microsoft.com/office/drawing/2014/main" xmlns="" id="{DA90C4BD-A0E4-54F0-478C-15A67C2D3A40}"/>
                </a:ext>
              </a:extLst>
            </p:cNvPr>
            <p:cNvSpPr txBox="1"/>
            <p:nvPr/>
          </p:nvSpPr>
          <p:spPr>
            <a:xfrm>
              <a:off x="6534527" y="4431227"/>
              <a:ext cx="158998" cy="1605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5;p4">
              <a:extLst>
                <a:ext uri="{FF2B5EF4-FFF2-40B4-BE49-F238E27FC236}">
                  <a16:creationId xmlns:a16="http://schemas.microsoft.com/office/drawing/2014/main" xmlns="" id="{3A69B35A-190C-DF87-A05E-675B7D3002D9}"/>
                </a:ext>
              </a:extLst>
            </p:cNvPr>
            <p:cNvSpPr txBox="1"/>
            <p:nvPr/>
          </p:nvSpPr>
          <p:spPr>
            <a:xfrm>
              <a:off x="6579485" y="4468118"/>
              <a:ext cx="158998" cy="1605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479924" y="3444037"/>
            <a:ext cx="6094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АТА-АНАЛАРҒА БІЛІМ БЕРУДІҢ  НӘТИЖЕЛЕРІ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01012" y="3967609"/>
            <a:ext cx="10267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Қазақстан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отбасыларында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ата-аналар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мен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балалар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қарым-қатынасын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жақсарту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Ата-аналар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қауымдастығында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психологиялық-педагогикалық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білім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мен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дағдыларға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деген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сұраныс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Физикалық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когнитивті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эмоционалды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әлеуметтік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аспектілердің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бірлігіндегі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балалардың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әл-ауқатының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көрсеткіштерінің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динамикасы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Балалардың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әл-ауқатын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қамтамасыз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ету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мәселелерінде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педагогтер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мен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ата-аналар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ж</a:t>
            </a:r>
            <a:r>
              <a:rPr lang="kk-KZ" sz="1800" dirty="0">
                <a:solidFill>
                  <a:srgbClr val="002060"/>
                </a:solidFill>
              </a:rPr>
              <a:t>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жұртшылық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өкілдерін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шоғырландыру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47" y="3011647"/>
            <a:ext cx="1479177" cy="13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c5f578641_0_338"/>
          <p:cNvSpPr/>
          <p:nvPr/>
        </p:nvSpPr>
        <p:spPr>
          <a:xfrm rot="5400000">
            <a:off x="-1472800" y="3346001"/>
            <a:ext cx="5000700" cy="582000"/>
          </a:xfrm>
          <a:prstGeom prst="chevro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8c5f578641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93650" y="1959900"/>
            <a:ext cx="2152300" cy="466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18c5f578641_0_338"/>
          <p:cNvCxnSpPr/>
          <p:nvPr/>
        </p:nvCxnSpPr>
        <p:spPr>
          <a:xfrm>
            <a:off x="3018300" y="716725"/>
            <a:ext cx="61554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g18c5f578641_0_338"/>
          <p:cNvSpPr txBox="1">
            <a:spLocks noGrp="1"/>
          </p:cNvSpPr>
          <p:nvPr>
            <p:ph type="body" idx="4294967295"/>
          </p:nvPr>
        </p:nvSpPr>
        <p:spPr>
          <a:xfrm>
            <a:off x="1523999" y="1024351"/>
            <a:ext cx="7187053" cy="42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kk-KZ" sz="1800" b="1" i="0" u="none" dirty="0">
              <a:solidFill>
                <a:srgbClr val="002060"/>
              </a:solidFill>
            </a:endParaRP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 ата-аналардың балаларды оқыту мен тәрбиелеуге қатысуы нашар;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ата-аналардың балаларға көңіл бөлуі жеткіліксіз;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отбасындағы эмоционалдық және психологиялық жақындықтың жоғалуы;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қиын өмірлік жағдайдағы балалар санының артуы;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жасөспірімдердің өзіне-өзі қол жұмсауының, аутодеструктивті, девиантты мінез-құлық жағдайларының жиілеуі; </a:t>
            </a:r>
          </a:p>
          <a:p>
            <a:pPr marL="182562" lvl="0" indent="-169862" algn="just">
              <a:lnSpc>
                <a:spcPct val="100000"/>
              </a:lnSpc>
              <a:buClr>
                <a:srgbClr val="EE7008"/>
              </a:buClr>
              <a:buSzPts val="1800"/>
            </a:pP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кәмелетке толмағандар арасындағы құқық бұзушылықтар мен қылмыстар санының артуы (соның ішінде буллинг, кибербуллинг). </a:t>
            </a:r>
          </a:p>
          <a:p>
            <a:pPr marL="12700" lvl="0" indent="0" algn="just">
              <a:lnSpc>
                <a:spcPct val="90000"/>
              </a:lnSpc>
              <a:spcBef>
                <a:spcPts val="1200"/>
              </a:spcBef>
              <a:buClr>
                <a:srgbClr val="EE7008"/>
              </a:buClr>
              <a:buSzPts val="1800"/>
              <a:buNone/>
            </a:pPr>
            <a:endParaRPr lang="en-US" sz="1800" b="1" i="0" u="none" dirty="0" err="1">
              <a:solidFill>
                <a:srgbClr val="002060"/>
              </a:solidFill>
            </a:endParaRPr>
          </a:p>
        </p:txBody>
      </p:sp>
      <p:sp>
        <p:nvSpPr>
          <p:cNvPr id="215" name="Google Shape;215;g18c5f578641_0_338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2"/>
          </p:nvPr>
        </p:nvSpPr>
        <p:spPr>
          <a:xfrm>
            <a:off x="985420" y="716725"/>
            <a:ext cx="11111829" cy="55665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«АТА-АНАЛАРДЫ ПСИХОЛОГИЯЛЫҚ-ПЕДАГОГИКАЛЫҚ АҒАРТУДЫҢ ҒЫЛЫМИ-ӘДІСТЕМЕЛІК НЕГІЗДЕРІ»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БІЛІМ БЕРУ БАҒДАРЛАМАСЫНЫҢ ӨЗЕКТІЛІГІ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3BCF09-9ED7-4D9E-A99A-1274C167954A}"/>
              </a:ext>
            </a:extLst>
          </p:cNvPr>
          <p:cNvSpPr txBox="1"/>
          <p:nvPr/>
        </p:nvSpPr>
        <p:spPr>
          <a:xfrm>
            <a:off x="267855" y="533448"/>
            <a:ext cx="11508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Балалардың</a:t>
            </a:r>
            <a:r>
              <a:rPr lang="ru-RU" dirty="0"/>
              <a:t> </a:t>
            </a:r>
            <a:r>
              <a:rPr lang="ru-RU" dirty="0" err="1"/>
              <a:t>әл-ауқатының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ата-аналарды</a:t>
            </a:r>
            <a:r>
              <a:rPr lang="ru-RU" dirty="0"/>
              <a:t> </a:t>
            </a:r>
            <a:r>
              <a:rPr lang="ru-RU" dirty="0" err="1"/>
              <a:t>психологиялық-педагогикалық</a:t>
            </a:r>
            <a:r>
              <a:rPr lang="ru-RU" dirty="0"/>
              <a:t> </a:t>
            </a:r>
            <a:r>
              <a:rPr lang="ru-RU" dirty="0" err="1"/>
              <a:t>ағартуды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педагогтердің</a:t>
            </a:r>
            <a:r>
              <a:rPr lang="ru-RU" dirty="0"/>
              <a:t>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құзыреттерін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48E458-BE0C-4472-865A-8EBDFD9184AE}"/>
              </a:ext>
            </a:extLst>
          </p:cNvPr>
          <p:cNvSpPr txBox="1"/>
          <p:nvPr/>
        </p:nvSpPr>
        <p:spPr>
          <a:xfrm>
            <a:off x="310896" y="384048"/>
            <a:ext cx="2798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Бағдарламаның</a:t>
            </a:r>
            <a:r>
              <a:rPr lang="ru-RU" b="1" dirty="0"/>
              <a:t> </a:t>
            </a:r>
            <a:r>
              <a:rPr lang="ru-RU" b="1" dirty="0" err="1"/>
              <a:t>мақсаты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3DC60E-302B-468C-BEDC-565BD97F97FA}"/>
              </a:ext>
            </a:extLst>
          </p:cNvPr>
          <p:cNvSpPr txBox="1"/>
          <p:nvPr/>
        </p:nvSpPr>
        <p:spPr>
          <a:xfrm>
            <a:off x="409449" y="1118229"/>
            <a:ext cx="1382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Міндеттері</a:t>
            </a:r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8AA7A6AD-A18F-4289-BAFE-4CEC8755E563}"/>
              </a:ext>
            </a:extLst>
          </p:cNvPr>
          <p:cNvGrpSpPr/>
          <p:nvPr/>
        </p:nvGrpSpPr>
        <p:grpSpPr>
          <a:xfrm>
            <a:off x="171697" y="1105663"/>
            <a:ext cx="11656290" cy="2071369"/>
            <a:chOff x="138546" y="2522133"/>
            <a:chExt cx="11656290" cy="20713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93CF47E-AA3F-4C4D-9B57-9206957E90CA}"/>
                </a:ext>
              </a:extLst>
            </p:cNvPr>
            <p:cNvSpPr txBox="1"/>
            <p:nvPr/>
          </p:nvSpPr>
          <p:spPr>
            <a:xfrm>
              <a:off x="138546" y="2980505"/>
              <a:ext cx="38677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400" dirty="0">
                  <a:latin typeface="Arial" panose="020B0604020202020204" pitchFamily="34" charset="0"/>
                  <a:cs typeface="Arial" panose="020B0604020202020204" pitchFamily="34" charset="0"/>
                </a:rPr>
                <a:t>Тыңдаушылардың ата-аналарды психологиялық-педагогикалық ағарту үдерісінің нормативтік құқықтық, теориялық-әдіснамалық және ұйымдастырушылық-практикалық аспектілері туралы білімдерін кеңейту және тереңдету.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417390-6D68-4F2C-A350-92168B21A115}"/>
                </a:ext>
              </a:extLst>
            </p:cNvPr>
            <p:cNvSpPr txBox="1"/>
            <p:nvPr/>
          </p:nvSpPr>
          <p:spPr>
            <a:xfrm>
              <a:off x="4130970" y="2980505"/>
              <a:ext cx="35560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600" dirty="0"/>
                <a:t>Ата-аналарды психологиялық-педагогикалық ағарту үдерісін жобалау және ұйымдастыру, оны іске асырудың тиімді практикалық құралдарын пайдалану дағдыларын дамыту.</a:t>
              </a:r>
              <a:endParaRPr lang="ru-RU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C2173D-EEBA-4A36-A989-9AA51C930350}"/>
                </a:ext>
              </a:extLst>
            </p:cNvPr>
            <p:cNvSpPr txBox="1"/>
            <p:nvPr/>
          </p:nvSpPr>
          <p:spPr>
            <a:xfrm>
              <a:off x="7961747" y="3103616"/>
              <a:ext cx="383308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600" dirty="0"/>
                <a:t>Ата-аналарды психологиялық-педагогикалық ағарту саласында педагогтердің құзыреттерді дамыту уәждемесін арттыру.</a:t>
              </a:r>
              <a:endParaRPr lang="ru-RU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B1B37F-3E11-470C-92FA-669D042359F3}"/>
                </a:ext>
              </a:extLst>
            </p:cNvPr>
            <p:cNvSpPr txBox="1"/>
            <p:nvPr/>
          </p:nvSpPr>
          <p:spPr>
            <a:xfrm>
              <a:off x="1907308" y="2522133"/>
              <a:ext cx="4248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9EE1375-B48F-48E5-B36D-6E85343A3EE3}"/>
                </a:ext>
              </a:extLst>
            </p:cNvPr>
            <p:cNvCxnSpPr>
              <a:cxnSpLocks/>
            </p:cNvCxnSpPr>
            <p:nvPr/>
          </p:nvCxnSpPr>
          <p:spPr>
            <a:xfrm>
              <a:off x="1136071" y="3003598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B11398FA-A44D-417D-9E09-B51ED32BF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959" y="4593501"/>
              <a:ext cx="2486891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3F8209-1EB8-420D-B8AC-F89427A628BC}"/>
                </a:ext>
              </a:extLst>
            </p:cNvPr>
            <p:cNvSpPr txBox="1"/>
            <p:nvPr/>
          </p:nvSpPr>
          <p:spPr>
            <a:xfrm>
              <a:off x="5648036" y="2564926"/>
              <a:ext cx="3971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CA77416E-6D0C-4971-86E5-9C894FC8B05B}"/>
                </a:ext>
              </a:extLst>
            </p:cNvPr>
            <p:cNvCxnSpPr>
              <a:cxnSpLocks/>
            </p:cNvCxnSpPr>
            <p:nvPr/>
          </p:nvCxnSpPr>
          <p:spPr>
            <a:xfrm>
              <a:off x="4650508" y="3001289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B937C7E6-29EC-4DA2-AD8A-50869720DDF5}"/>
                </a:ext>
              </a:extLst>
            </p:cNvPr>
            <p:cNvCxnSpPr>
              <a:cxnSpLocks/>
            </p:cNvCxnSpPr>
            <p:nvPr/>
          </p:nvCxnSpPr>
          <p:spPr>
            <a:xfrm>
              <a:off x="4650507" y="4593501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CBC3B20-5960-484F-96BC-3D105A4152FA}"/>
                </a:ext>
              </a:extLst>
            </p:cNvPr>
            <p:cNvSpPr txBox="1"/>
            <p:nvPr/>
          </p:nvSpPr>
          <p:spPr>
            <a:xfrm>
              <a:off x="9578104" y="2631957"/>
              <a:ext cx="290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xmlns="" id="{3C6CB396-E00F-4C36-AD24-F2F3C91C171C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40" y="3001289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72BE6364-8D04-43F1-9F9F-A466DC0E2B07}"/>
                </a:ext>
              </a:extLst>
            </p:cNvPr>
            <p:cNvCxnSpPr>
              <a:cxnSpLocks/>
            </p:cNvCxnSpPr>
            <p:nvPr/>
          </p:nvCxnSpPr>
          <p:spPr>
            <a:xfrm>
              <a:off x="8672944" y="4593501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F1787A-A5E4-44CB-9591-95459B143976}"/>
              </a:ext>
            </a:extLst>
          </p:cNvPr>
          <p:cNvSpPr txBox="1"/>
          <p:nvPr/>
        </p:nvSpPr>
        <p:spPr>
          <a:xfrm>
            <a:off x="4410933" y="3290254"/>
            <a:ext cx="4059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 модуль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E711D6BB-D4F4-4E13-98E4-69DE26E4C8BB}"/>
              </a:ext>
            </a:extLst>
          </p:cNvPr>
          <p:cNvGrpSpPr/>
          <p:nvPr/>
        </p:nvGrpSpPr>
        <p:grpSpPr>
          <a:xfrm>
            <a:off x="132817" y="3521690"/>
            <a:ext cx="11990815" cy="1775773"/>
            <a:chOff x="171697" y="3889507"/>
            <a:chExt cx="11990815" cy="177577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AD63377-1ED8-4841-85D4-F03FD406D09F}"/>
                </a:ext>
              </a:extLst>
            </p:cNvPr>
            <p:cNvSpPr txBox="1"/>
            <p:nvPr/>
          </p:nvSpPr>
          <p:spPr>
            <a:xfrm>
              <a:off x="866480" y="3927254"/>
              <a:ext cx="12653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</a:rPr>
                <a:t>Кіріспе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5706D75-769A-462C-A15A-F68F3A7D17E4}"/>
                </a:ext>
              </a:extLst>
            </p:cNvPr>
            <p:cNvSpPr txBox="1"/>
            <p:nvPr/>
          </p:nvSpPr>
          <p:spPr>
            <a:xfrm>
              <a:off x="9136128" y="4046020"/>
              <a:ext cx="30263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</a:rPr>
                <a:t>Бағалау-нәтижелілік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2F59F1B-E5A9-4FAF-AA2B-BB111FC5CECD}"/>
                </a:ext>
              </a:extLst>
            </p:cNvPr>
            <p:cNvSpPr txBox="1"/>
            <p:nvPr/>
          </p:nvSpPr>
          <p:spPr>
            <a:xfrm>
              <a:off x="2604042" y="3889507"/>
              <a:ext cx="20989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</a:rPr>
                <a:t>Ұйымдастыру-басқарушылық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FE1BC03-CDC7-46A6-8B1A-A8A30B29647A}"/>
                </a:ext>
              </a:extLst>
            </p:cNvPr>
            <p:cNvSpPr txBox="1"/>
            <p:nvPr/>
          </p:nvSpPr>
          <p:spPr>
            <a:xfrm>
              <a:off x="4999186" y="3927254"/>
              <a:ext cx="1904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</a:rPr>
                <a:t>Мазмұндық-әдістемелік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6289F69-985B-48C2-B78B-878D1547E100}"/>
                </a:ext>
              </a:extLst>
            </p:cNvPr>
            <p:cNvSpPr txBox="1"/>
            <p:nvPr/>
          </p:nvSpPr>
          <p:spPr>
            <a:xfrm>
              <a:off x="7340599" y="4075967"/>
              <a:ext cx="15470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</a:rPr>
                <a:t>Вариативтік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2972856-1B1D-4609-AA91-87EF63FA3AFD}"/>
                </a:ext>
              </a:extLst>
            </p:cNvPr>
            <p:cNvSpPr txBox="1"/>
            <p:nvPr/>
          </p:nvSpPr>
          <p:spPr>
            <a:xfrm>
              <a:off x="171697" y="4311063"/>
              <a:ext cx="2098956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Неліктен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қолдау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қажет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Жұмыста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қолдану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керек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4D77914-03CC-45E7-A091-0E7F0EBD125C}"/>
                </a:ext>
              </a:extLst>
            </p:cNvPr>
            <p:cNvSpPr txBox="1"/>
            <p:nvPr/>
          </p:nvSpPr>
          <p:spPr>
            <a:xfrm>
              <a:off x="2491039" y="4588062"/>
              <a:ext cx="2015838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Орталықтың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жұмысын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қалай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ұйымдастыруға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болады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C199082-C7F1-4992-935D-6A062D8E5D46}"/>
                </a:ext>
              </a:extLst>
            </p:cNvPr>
            <p:cNvSpPr txBox="1"/>
            <p:nvPr/>
          </p:nvSpPr>
          <p:spPr>
            <a:xfrm>
              <a:off x="4895037" y="4588061"/>
              <a:ext cx="200486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Нені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үйрету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керек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algn="just"/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Қалай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үйрету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керек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E25C58B-3B07-4245-9CF9-09B4841DFDB6}"/>
                </a:ext>
              </a:extLst>
            </p:cNvPr>
            <p:cNvSpPr txBox="1"/>
            <p:nvPr/>
          </p:nvSpPr>
          <p:spPr>
            <a:xfrm>
              <a:off x="7073427" y="4535838"/>
              <a:ext cx="1893454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Білімді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үшін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қалай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тереңдетуге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болады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F718C4C-E775-4D45-814E-9F60B3414160}"/>
                </a:ext>
              </a:extLst>
            </p:cNvPr>
            <p:cNvSpPr txBox="1"/>
            <p:nvPr/>
          </p:nvSpPr>
          <p:spPr>
            <a:xfrm>
              <a:off x="9136128" y="4376920"/>
              <a:ext cx="2679115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err="1"/>
                <a:t>Тыңдаушылар</a:t>
              </a:r>
              <a:r>
                <a:rPr lang="ru-RU" sz="1600" dirty="0"/>
                <a:t> </a:t>
              </a:r>
              <a:r>
                <a:rPr lang="ru-RU" sz="1600" dirty="0" err="1"/>
                <a:t>ата-аналарды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қолдауды</a:t>
              </a:r>
              <a:r>
                <a:rPr lang="ru-RU" sz="1600" dirty="0"/>
                <a:t> </a:t>
              </a:r>
              <a:r>
                <a:rPr lang="ru-RU" sz="1600" dirty="0" err="1"/>
                <a:t>ұйымдастыруға</a:t>
              </a:r>
              <a:r>
                <a:rPr lang="ru-RU" sz="1600" dirty="0"/>
                <a:t> </a:t>
              </a:r>
              <a:r>
                <a:rPr lang="ru-RU" sz="1600" b="1" dirty="0" err="1"/>
                <a:t>қаншалықты</a:t>
              </a:r>
              <a:r>
                <a:rPr lang="ru-RU" sz="1600" dirty="0"/>
                <a:t> </a:t>
              </a:r>
              <a:r>
                <a:rPr lang="ru-RU" sz="1600" dirty="0" err="1"/>
                <a:t>дайын</a:t>
              </a:r>
              <a:endParaRPr lang="ru-RU" sz="16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2B2E722-C642-4DDF-8BB9-FE489B4BCA48}"/>
              </a:ext>
            </a:extLst>
          </p:cNvPr>
          <p:cNvSpPr txBox="1"/>
          <p:nvPr/>
        </p:nvSpPr>
        <p:spPr>
          <a:xfrm flipH="1">
            <a:off x="310895" y="5669423"/>
            <a:ext cx="20544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dirty="0"/>
              <a:t>өзектілігі, НҚА</a:t>
            </a:r>
            <a:r>
              <a:rPr lang="kk-KZ" sz="1600"/>
              <a:t>, ПҚО </a:t>
            </a:r>
            <a:r>
              <a:rPr lang="kk-KZ" sz="1600" dirty="0"/>
              <a:t>әдістемелік ұсынымдары, педагогикалық қолдау бағдарламасының қосымшасы, ӘНХ 2023-2024;</a:t>
            </a:r>
          </a:p>
          <a:p>
            <a:r>
              <a:rPr lang="kk-KZ" sz="1600" dirty="0"/>
              <a:t>бейне сабақтар, бейнероликтер, чек-парақтар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BF5C7E0-A714-4F73-AFA5-D0A3619B1FAE}"/>
              </a:ext>
            </a:extLst>
          </p:cNvPr>
          <p:cNvSpPr txBox="1"/>
          <p:nvPr/>
        </p:nvSpPr>
        <p:spPr>
          <a:xfrm>
            <a:off x="862109" y="8686836"/>
            <a:ext cx="109658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/>
              <a:t>орта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ұйымдары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педагогтерінің</a:t>
            </a:r>
            <a:r>
              <a:rPr lang="ru-RU" dirty="0"/>
              <a:t> </a:t>
            </a:r>
            <a:r>
              <a:rPr lang="ru-RU" dirty="0" err="1"/>
              <a:t>педагогикалық</a:t>
            </a:r>
            <a:r>
              <a:rPr lang="ru-RU" dirty="0"/>
              <a:t> </a:t>
            </a:r>
            <a:r>
              <a:rPr lang="ru-RU" dirty="0" err="1"/>
              <a:t>қолдау</a:t>
            </a:r>
            <a:r>
              <a:rPr lang="ru-RU" dirty="0"/>
              <a:t> </a:t>
            </a:r>
            <a:r>
              <a:rPr lang="ru-RU" dirty="0" err="1"/>
              <a:t>орталығын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 </a:t>
            </a:r>
            <a:r>
              <a:rPr lang="ru-RU" dirty="0" err="1"/>
              <a:t>дайындығы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117" y="0"/>
            <a:ext cx="11906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психологиялық-педагогикалық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ағартудың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ғылыми-әдістемелік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біліктілікті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курсының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бағдарламасын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2B2E722-C642-4DDF-8BB9-FE489B4BCA48}"/>
              </a:ext>
            </a:extLst>
          </p:cNvPr>
          <p:cNvSpPr txBox="1"/>
          <p:nvPr/>
        </p:nvSpPr>
        <p:spPr>
          <a:xfrm flipH="1">
            <a:off x="2450591" y="5742432"/>
            <a:ext cx="19603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ата-аналардың</a:t>
            </a:r>
            <a:r>
              <a:rPr lang="ru-RU" sz="1600" dirty="0"/>
              <a:t> </a:t>
            </a:r>
            <a:r>
              <a:rPr lang="ru-RU" sz="1600" dirty="0" err="1"/>
              <a:t>мүдделерін</a:t>
            </a:r>
            <a:r>
              <a:rPr lang="ru-RU" sz="1600" dirty="0"/>
              <a:t> </a:t>
            </a:r>
            <a:r>
              <a:rPr lang="ru-RU" sz="1600" dirty="0" err="1"/>
              <a:t>диагностикалау</a:t>
            </a:r>
            <a:r>
              <a:rPr lang="ru-RU" sz="1600" dirty="0"/>
              <a:t>, </a:t>
            </a:r>
            <a:r>
              <a:rPr lang="ru-RU" sz="1600" dirty="0" err="1"/>
              <a:t>жоспарлау</a:t>
            </a:r>
            <a:r>
              <a:rPr lang="ru-RU" sz="1600" dirty="0"/>
              <a:t>, </a:t>
            </a:r>
            <a:r>
              <a:rPr lang="ru-RU" sz="1600" dirty="0" err="1"/>
              <a:t>модельдеу</a:t>
            </a:r>
            <a:r>
              <a:rPr lang="ru-RU" sz="1600" dirty="0"/>
              <a:t>, </a:t>
            </a:r>
            <a:r>
              <a:rPr lang="ru-RU" sz="1600" dirty="0" err="1"/>
              <a:t>ата-аналардың</a:t>
            </a:r>
            <a:r>
              <a:rPr lang="ru-RU" sz="1600" dirty="0"/>
              <a:t> </a:t>
            </a:r>
            <a:r>
              <a:rPr lang="ru-RU" sz="1600" dirty="0" err="1"/>
              <a:t>қажеттіліктері</a:t>
            </a:r>
            <a:r>
              <a:rPr lang="ru-RU" sz="1600" dirty="0"/>
              <a:t> мен </a:t>
            </a:r>
            <a:r>
              <a:rPr lang="ru-RU" sz="1600" dirty="0" err="1"/>
              <a:t>мектеп</a:t>
            </a:r>
            <a:r>
              <a:rPr lang="ru-RU" sz="1600" dirty="0"/>
              <a:t> </a:t>
            </a:r>
            <a:r>
              <a:rPr lang="ru-RU" sz="1600" dirty="0" err="1"/>
              <a:t>ерекшеліктерін</a:t>
            </a:r>
            <a:r>
              <a:rPr lang="ru-RU" sz="1600" dirty="0"/>
              <a:t> </a:t>
            </a:r>
            <a:r>
              <a:rPr lang="ru-RU" sz="1600" dirty="0" err="1"/>
              <a:t>ескере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ПҚО </a:t>
            </a:r>
            <a:r>
              <a:rPr lang="ru-RU" sz="1600" dirty="0" err="1"/>
              <a:t>жобалау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B2E722-C642-4DDF-8BB9-FE489B4BCA48}"/>
              </a:ext>
            </a:extLst>
          </p:cNvPr>
          <p:cNvSpPr txBox="1"/>
          <p:nvPr/>
        </p:nvSpPr>
        <p:spPr>
          <a:xfrm flipH="1">
            <a:off x="4683658" y="5725795"/>
            <a:ext cx="2350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dirty="0"/>
              <a:t>"позитивті ата-ана", «саналылық«, ұлттық құндылықтар, балалардың </a:t>
            </a:r>
          </a:p>
          <a:p>
            <a:r>
              <a:rPr lang="kk-KZ" sz="1600" dirty="0"/>
              <a:t>физикалық, </a:t>
            </a:r>
          </a:p>
          <a:p>
            <a:r>
              <a:rPr lang="kk-KZ" sz="1600" dirty="0"/>
              <a:t>әлеуметтік, эмоционалдық, танымдық әл-ауқаты; интербелсенді әдістер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2B2E722-C642-4DDF-8BB9-FE489B4BCA48}"/>
              </a:ext>
            </a:extLst>
          </p:cNvPr>
          <p:cNvSpPr txBox="1"/>
          <p:nvPr/>
        </p:nvSpPr>
        <p:spPr>
          <a:xfrm flipH="1">
            <a:off x="7205472" y="5797296"/>
            <a:ext cx="18917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отбасындағы</a:t>
            </a:r>
            <a:r>
              <a:rPr lang="ru-RU" sz="1600" dirty="0"/>
              <a:t> </a:t>
            </a:r>
            <a:r>
              <a:rPr lang="ru-RU" sz="1600" dirty="0" err="1"/>
              <a:t>позитивті</a:t>
            </a:r>
            <a:r>
              <a:rPr lang="ru-RU" sz="1600" dirty="0"/>
              <a:t> </a:t>
            </a:r>
            <a:r>
              <a:rPr lang="ru-RU" sz="1600" dirty="0" err="1"/>
              <a:t>психологияның</a:t>
            </a:r>
            <a:r>
              <a:rPr lang="ru-RU" sz="1600" dirty="0"/>
              <a:t> </a:t>
            </a:r>
            <a:r>
              <a:rPr lang="ru-RU" sz="1600" dirty="0" err="1"/>
              <a:t>әдістері</a:t>
            </a:r>
            <a:r>
              <a:rPr lang="kk-KZ" sz="1600" dirty="0"/>
              <a:t>; </a:t>
            </a:r>
            <a:r>
              <a:rPr lang="ru-RU" sz="1600" dirty="0" err="1"/>
              <a:t>әлеуметтік-эмоционалды</a:t>
            </a:r>
            <a:r>
              <a:rPr lang="ru-RU" sz="1600" dirty="0"/>
              <a:t> </a:t>
            </a:r>
            <a:r>
              <a:rPr lang="ru-RU" sz="1600" dirty="0" err="1"/>
              <a:t>дағдылары</a:t>
            </a:r>
            <a:r>
              <a:rPr lang="ru-RU" sz="1600" dirty="0"/>
              <a:t> </a:t>
            </a:r>
            <a:r>
              <a:rPr lang="ru-RU" sz="1600" dirty="0" err="1"/>
              <a:t>дамыту</a:t>
            </a:r>
            <a:endParaRPr lang="ru-RU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2B2E722-C642-4DDF-8BB9-FE489B4BCA48}"/>
              </a:ext>
            </a:extLst>
          </p:cNvPr>
          <p:cNvSpPr txBox="1"/>
          <p:nvPr/>
        </p:nvSpPr>
        <p:spPr>
          <a:xfrm>
            <a:off x="9352874" y="5582236"/>
            <a:ext cx="22600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жоба</a:t>
            </a:r>
            <a:r>
              <a:rPr lang="ru-RU" sz="1600" dirty="0"/>
              <a:t> </a:t>
            </a:r>
            <a:r>
              <a:rPr lang="ru-RU" sz="1600" dirty="0" err="1"/>
              <a:t>қорғау</a:t>
            </a:r>
            <a:r>
              <a:rPr lang="ru-RU" sz="1600" dirty="0"/>
              <a:t>,</a:t>
            </a:r>
          </a:p>
          <a:p>
            <a:r>
              <a:rPr lang="ru-RU" sz="1600" dirty="0" err="1"/>
              <a:t>сторителлинг</a:t>
            </a:r>
            <a:r>
              <a:rPr lang="ru-RU" sz="1600" dirty="0"/>
              <a:t>,</a:t>
            </a:r>
          </a:p>
          <a:p>
            <a:r>
              <a:rPr lang="en-US" sz="1600" dirty="0" err="1"/>
              <a:t>TEDex</a:t>
            </a:r>
            <a:r>
              <a:rPr lang="ru-RU" sz="1600" dirty="0"/>
              <a:t>, </a:t>
            </a:r>
            <a:r>
              <a:rPr lang="ru-RU" sz="1600" dirty="0" err="1"/>
              <a:t>сауалнама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45640" y="5273164"/>
            <a:ext cx="391274" cy="396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3252475" y="5288478"/>
            <a:ext cx="426798" cy="50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5616832" y="5199904"/>
            <a:ext cx="361926" cy="463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7720121" y="5335778"/>
            <a:ext cx="318810" cy="406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flipH="1">
            <a:off x="10254342" y="5010858"/>
            <a:ext cx="415020" cy="491609"/>
          </a:xfrm>
          <a:prstGeom prst="downArrow">
            <a:avLst>
              <a:gd name="adj1" fmla="val 50000"/>
              <a:gd name="adj2" fmla="val 4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9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224" y="80231"/>
            <a:ext cx="1277874" cy="1277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611" y="780699"/>
            <a:ext cx="55010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есіңізде</a:t>
            </a:r>
            <a:r>
              <a:rPr lang="ru-RU" dirty="0"/>
              <a:t> </a:t>
            </a:r>
            <a:r>
              <a:rPr lang="ru-RU" dirty="0" err="1"/>
              <a:t>болсын</a:t>
            </a:r>
            <a:r>
              <a:rPr lang="ru-RU" dirty="0"/>
              <a:t>, </a:t>
            </a:r>
            <a:r>
              <a:rPr lang="ru-RU" dirty="0" err="1"/>
              <a:t>сіз</a:t>
            </a:r>
            <a:r>
              <a:rPr lang="ru-RU" dirty="0"/>
              <a:t>, 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ұрпағысыз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лайықсыз</a:t>
            </a:r>
            <a:r>
              <a:rPr lang="ru-RU" dirty="0"/>
              <a:t> </a:t>
            </a:r>
            <a:r>
              <a:rPr lang="ru-RU" dirty="0" err="1"/>
              <a:t>әрекетке</a:t>
            </a:r>
            <a:r>
              <a:rPr lang="ru-RU" dirty="0"/>
              <a:t> </a:t>
            </a:r>
            <a:r>
              <a:rPr lang="ru-RU" dirty="0" err="1"/>
              <a:t>құқығыңыз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халқыңыздың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өлкеңіздің</a:t>
            </a:r>
            <a:r>
              <a:rPr lang="ru-RU" dirty="0"/>
              <a:t> </a:t>
            </a:r>
            <a:r>
              <a:rPr lang="ru-RU" dirty="0" err="1"/>
              <a:t>тарихын</a:t>
            </a:r>
            <a:r>
              <a:rPr lang="ru-RU" dirty="0"/>
              <a:t> </a:t>
            </a:r>
            <a:r>
              <a:rPr lang="ru-RU" dirty="0" err="1"/>
              <a:t>біліңіз</a:t>
            </a:r>
            <a:r>
              <a:rPr lang="ru-RU" dirty="0"/>
              <a:t> —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рухыңызды</a:t>
            </a:r>
            <a:r>
              <a:rPr lang="ru-RU" dirty="0"/>
              <a:t> </a:t>
            </a:r>
            <a:r>
              <a:rPr lang="ru-RU" dirty="0" err="1"/>
              <a:t>нығайтады</a:t>
            </a:r>
            <a:r>
              <a:rPr lang="ru-RU" dirty="0"/>
              <a:t>, </a:t>
            </a:r>
            <a:r>
              <a:rPr lang="ru-RU" dirty="0" err="1"/>
              <a:t>жаныңызды</a:t>
            </a:r>
            <a:r>
              <a:rPr lang="ru-RU" dirty="0"/>
              <a:t> </a:t>
            </a:r>
            <a:r>
              <a:rPr lang="ru-RU" dirty="0" err="1"/>
              <a:t>жадыратады</a:t>
            </a:r>
            <a:r>
              <a:rPr lang="ru-RU" dirty="0"/>
              <a:t>, </a:t>
            </a:r>
            <a:r>
              <a:rPr lang="ru-RU" dirty="0" err="1"/>
              <a:t>өмірдің</a:t>
            </a:r>
            <a:r>
              <a:rPr lang="ru-RU" dirty="0"/>
              <a:t> </a:t>
            </a:r>
            <a:r>
              <a:rPr lang="ru-RU" dirty="0" err="1"/>
              <a:t>қиын</a:t>
            </a:r>
            <a:r>
              <a:rPr lang="ru-RU" dirty="0"/>
              <a:t> </a:t>
            </a:r>
            <a:r>
              <a:rPr lang="ru-RU" dirty="0" err="1"/>
              <a:t>сәттерінде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ұлылығы</a:t>
            </a:r>
            <a:r>
              <a:rPr lang="ru-RU" dirty="0"/>
              <a:t> </a:t>
            </a:r>
            <a:r>
              <a:rPr lang="ru-RU" dirty="0" err="1"/>
              <a:t>ешқашан</a:t>
            </a:r>
            <a:r>
              <a:rPr lang="ru-RU" dirty="0"/>
              <a:t> </a:t>
            </a:r>
            <a:r>
              <a:rPr lang="ru-RU" dirty="0" err="1"/>
              <a:t>байлықпен</a:t>
            </a:r>
            <a:r>
              <a:rPr lang="ru-RU" dirty="0"/>
              <a:t> </a:t>
            </a:r>
            <a:r>
              <a:rPr lang="ru-RU" dirty="0" err="1"/>
              <a:t>өлшенбеді</a:t>
            </a:r>
            <a:r>
              <a:rPr lang="ru-RU" dirty="0"/>
              <a:t>, тек Отан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батылдық</a:t>
            </a:r>
            <a:r>
              <a:rPr lang="ru-RU" dirty="0"/>
              <a:t> пен </a:t>
            </a:r>
            <a:r>
              <a:rPr lang="ru-RU" dirty="0" err="1"/>
              <a:t>еңбектің</a:t>
            </a:r>
            <a:r>
              <a:rPr lang="ru-RU" dirty="0"/>
              <a:t> </a:t>
            </a:r>
            <a:r>
              <a:rPr lang="ru-RU" dirty="0" err="1"/>
              <a:t>өлшемі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халқыңның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, </a:t>
            </a:r>
            <a:r>
              <a:rPr lang="ru-RU" dirty="0" err="1"/>
              <a:t>әдет-ғұрпын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өнерін</a:t>
            </a:r>
            <a:r>
              <a:rPr lang="ru-RU" dirty="0"/>
              <a:t> </a:t>
            </a:r>
            <a:r>
              <a:rPr lang="ru-RU" dirty="0" err="1"/>
              <a:t>меңгермейінше</a:t>
            </a:r>
            <a:r>
              <a:rPr lang="ru-RU" dirty="0"/>
              <a:t>, </a:t>
            </a:r>
            <a:r>
              <a:rPr lang="ru-RU" dirty="0" err="1"/>
              <a:t>өзіңді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санама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b="1" dirty="0" err="1"/>
              <a:t>Ұлы</a:t>
            </a:r>
            <a:r>
              <a:rPr lang="ru-RU" b="1" dirty="0"/>
              <a:t> </a:t>
            </a:r>
            <a:r>
              <a:rPr lang="ru-RU" b="1" dirty="0" err="1"/>
              <a:t>ата-бабаларыңызға</a:t>
            </a:r>
            <a:r>
              <a:rPr lang="ru-RU" b="1" dirty="0"/>
              <a:t> </a:t>
            </a:r>
            <a:r>
              <a:rPr lang="ru-RU" b="1" dirty="0" err="1"/>
              <a:t>лайықты</a:t>
            </a:r>
            <a:r>
              <a:rPr lang="ru-RU" b="1" dirty="0"/>
              <a:t> болу </a:t>
            </a:r>
            <a:r>
              <a:rPr lang="ru-RU" b="1" dirty="0" err="1"/>
              <a:t>үшін</a:t>
            </a:r>
            <a:r>
              <a:rPr lang="ru-RU" b="1" dirty="0"/>
              <a:t>  </a:t>
            </a:r>
            <a:r>
              <a:rPr lang="ru-RU" b="1" dirty="0" err="1"/>
              <a:t>физикалық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рухани</a:t>
            </a:r>
            <a:r>
              <a:rPr lang="ru-RU" b="1" dirty="0"/>
              <a:t> </a:t>
            </a:r>
            <a:r>
              <a:rPr lang="ru-RU" b="1" dirty="0" err="1"/>
              <a:t>жетілу</a:t>
            </a:r>
            <a:r>
              <a:rPr lang="ru-RU" b="1" dirty="0"/>
              <a:t>, </a:t>
            </a:r>
            <a:r>
              <a:rPr lang="ru-RU" b="1" dirty="0" err="1"/>
              <a:t>шынығу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денсаулықты</a:t>
            </a:r>
            <a:r>
              <a:rPr lang="ru-RU" b="1" dirty="0"/>
              <a:t> </a:t>
            </a:r>
            <a:r>
              <a:rPr lang="ru-RU" b="1" dirty="0" err="1"/>
              <a:t>нығайту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үнемі</a:t>
            </a:r>
            <a:r>
              <a:rPr lang="ru-RU" b="1" dirty="0"/>
              <a:t> </a:t>
            </a:r>
            <a:r>
              <a:rPr lang="ru-RU" b="1" dirty="0" err="1"/>
              <a:t>өзіңізбен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жасаңыз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тегіңіз</a:t>
            </a:r>
            <a:r>
              <a:rPr lang="ru-RU" dirty="0"/>
              <a:t> бен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тұқымыңызды</a:t>
            </a:r>
            <a:r>
              <a:rPr lang="ru-RU" dirty="0"/>
              <a:t> </a:t>
            </a:r>
            <a:r>
              <a:rPr lang="ru-RU" dirty="0" err="1"/>
              <a:t>біліңіз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есте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r>
              <a:rPr lang="ru-RU" dirty="0"/>
              <a:t>. </a:t>
            </a:r>
            <a:r>
              <a:rPr lang="ru-RU" dirty="0" err="1"/>
              <a:t>Үлкендерге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сыйлаған</a:t>
            </a:r>
            <a:r>
              <a:rPr lang="ru-RU" dirty="0"/>
              <a:t> </a:t>
            </a:r>
            <a:r>
              <a:rPr lang="ru-RU" dirty="0" err="1"/>
              <a:t>ата-анаңа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құрметпен</a:t>
            </a:r>
            <a:r>
              <a:rPr lang="ru-RU" dirty="0"/>
              <a:t> </a:t>
            </a:r>
            <a:r>
              <a:rPr lang="ru-RU" dirty="0" err="1"/>
              <a:t>қараңыз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Ата-бабалардың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өсиеті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ақиқат</a:t>
            </a:r>
            <a:r>
              <a:rPr lang="ru-RU" dirty="0"/>
              <a:t> —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ұлылығы</a:t>
            </a:r>
            <a:r>
              <a:rPr lang="ru-RU" dirty="0"/>
              <a:t> </a:t>
            </a:r>
            <a:r>
              <a:rPr lang="ru-RU" dirty="0" err="1"/>
              <a:t>ешқашан</a:t>
            </a:r>
            <a:r>
              <a:rPr lang="ru-RU" dirty="0"/>
              <a:t> </a:t>
            </a:r>
            <a:r>
              <a:rPr lang="ru-RU" dirty="0" err="1"/>
              <a:t>байлықпен</a:t>
            </a:r>
            <a:r>
              <a:rPr lang="ru-RU" dirty="0"/>
              <a:t> </a:t>
            </a:r>
            <a:r>
              <a:rPr lang="ru-RU" dirty="0" err="1"/>
              <a:t>өлшенбеді</a:t>
            </a:r>
            <a:r>
              <a:rPr lang="ru-RU" dirty="0"/>
              <a:t>, тек Отан </a:t>
            </a:r>
            <a:r>
              <a:rPr lang="ru-RU" dirty="0" err="1"/>
              <a:t>атынан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батылдық</a:t>
            </a:r>
            <a:r>
              <a:rPr lang="ru-RU" dirty="0"/>
              <a:t> пен </a:t>
            </a:r>
            <a:r>
              <a:rPr lang="ru-RU" dirty="0" err="1"/>
              <a:t>еңбектің</a:t>
            </a:r>
            <a:r>
              <a:rPr lang="ru-RU" dirty="0"/>
              <a:t> </a:t>
            </a:r>
            <a:r>
              <a:rPr lang="ru-RU" dirty="0" err="1"/>
              <a:t>өлшемі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Әрқашан</a:t>
            </a:r>
            <a:r>
              <a:rPr lang="ru-RU" dirty="0"/>
              <a:t> </a:t>
            </a:r>
            <a:r>
              <a:rPr lang="ru-RU" dirty="0" err="1"/>
              <a:t>есіңізде</a:t>
            </a:r>
            <a:r>
              <a:rPr lang="ru-RU" dirty="0"/>
              <a:t> </a:t>
            </a:r>
            <a:r>
              <a:rPr lang="ru-RU" dirty="0" err="1"/>
              <a:t>болсын</a:t>
            </a:r>
            <a:r>
              <a:rPr lang="ru-RU" dirty="0"/>
              <a:t>, </a:t>
            </a:r>
            <a:r>
              <a:rPr lang="ru-RU" dirty="0" err="1"/>
              <a:t>өмірде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жаман</a:t>
            </a:r>
            <a:r>
              <a:rPr lang="ru-RU" dirty="0"/>
              <a:t> </a:t>
            </a:r>
            <a:r>
              <a:rPr lang="ru-RU" dirty="0" err="1"/>
              <a:t>әрекеттеріңіз</a:t>
            </a:r>
            <a:r>
              <a:rPr lang="ru-RU" dirty="0"/>
              <a:t>  </a:t>
            </a:r>
            <a:r>
              <a:rPr lang="ru-RU" dirty="0" err="1"/>
              <a:t>қайтара</a:t>
            </a:r>
            <a:r>
              <a:rPr lang="ru-RU" dirty="0"/>
              <a:t> </a:t>
            </a:r>
            <a:r>
              <a:rPr lang="ru-RU" dirty="0" err="1"/>
              <a:t>оралады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8509" y="870346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8. </a:t>
            </a:r>
            <a:r>
              <a:rPr lang="ru-RU" dirty="0" err="1"/>
              <a:t>Әңгімелескенде</a:t>
            </a:r>
            <a:r>
              <a:rPr lang="ru-RU" dirty="0"/>
              <a:t> </a:t>
            </a:r>
            <a:r>
              <a:rPr lang="ru-RU" dirty="0" err="1"/>
              <a:t>көбірек</a:t>
            </a:r>
            <a:r>
              <a:rPr lang="ru-RU" dirty="0"/>
              <a:t> </a:t>
            </a:r>
            <a:r>
              <a:rPr lang="ru-RU" dirty="0" err="1"/>
              <a:t>тыңдаңыз</a:t>
            </a:r>
            <a:r>
              <a:rPr lang="ru-RU" dirty="0"/>
              <a:t>, аз </a:t>
            </a:r>
            <a:r>
              <a:rPr lang="ru-RU" dirty="0" err="1"/>
              <a:t>сөйлеңіз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ешқашан</a:t>
            </a:r>
            <a:r>
              <a:rPr lang="ru-RU" dirty="0"/>
              <a:t> </a:t>
            </a:r>
            <a:r>
              <a:rPr lang="ru-RU" dirty="0" err="1"/>
              <a:t>ашуланбаңыз</a:t>
            </a:r>
            <a:r>
              <a:rPr lang="ru-RU" dirty="0"/>
              <a:t>.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сізден</a:t>
            </a:r>
            <a:r>
              <a:rPr lang="ru-RU" dirty="0"/>
              <a:t> </a:t>
            </a:r>
            <a:r>
              <a:rPr lang="ru-RU" dirty="0" err="1"/>
              <a:t>ақылды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</a:t>
            </a:r>
          </a:p>
          <a:p>
            <a:r>
              <a:rPr lang="ru-RU" dirty="0"/>
              <a:t>9. Дау-</a:t>
            </a:r>
            <a:r>
              <a:rPr lang="ru-RU" dirty="0" err="1"/>
              <a:t>жанжалдан</a:t>
            </a:r>
            <a:r>
              <a:rPr lang="ru-RU" dirty="0"/>
              <a:t>  </a:t>
            </a:r>
            <a:r>
              <a:rPr lang="ru-RU" dirty="0" err="1"/>
              <a:t>аулақ</a:t>
            </a:r>
            <a:r>
              <a:rPr lang="ru-RU" dirty="0"/>
              <a:t> </a:t>
            </a:r>
            <a:r>
              <a:rPr lang="ru-RU" dirty="0" err="1"/>
              <a:t>болыңыз</a:t>
            </a:r>
            <a:r>
              <a:rPr lang="ru-RU" dirty="0"/>
              <a:t>. </a:t>
            </a:r>
            <a:r>
              <a:rPr lang="ru-RU" dirty="0" err="1"/>
              <a:t>Ақымақпен</a:t>
            </a:r>
            <a:r>
              <a:rPr lang="ru-RU" dirty="0"/>
              <a:t> дау-</a:t>
            </a:r>
            <a:r>
              <a:rPr lang="ru-RU" dirty="0" err="1"/>
              <a:t>дамайда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ақымақ</a:t>
            </a:r>
            <a:r>
              <a:rPr lang="ru-RU" dirty="0"/>
              <a:t> </a:t>
            </a:r>
            <a:r>
              <a:rPr lang="ru-RU" dirty="0" err="1"/>
              <a:t>боласыз</a:t>
            </a:r>
            <a:r>
              <a:rPr lang="ru-RU" dirty="0"/>
              <a:t>, ал </a:t>
            </a:r>
            <a:r>
              <a:rPr lang="ru-RU" dirty="0" err="1"/>
              <a:t>ақылды</a:t>
            </a:r>
            <a:r>
              <a:rPr lang="ru-RU" dirty="0"/>
              <a:t> </a:t>
            </a:r>
            <a:r>
              <a:rPr lang="ru-RU" dirty="0" err="1"/>
              <a:t>сұхбаттасушыны</a:t>
            </a:r>
            <a:r>
              <a:rPr lang="ru-RU" dirty="0"/>
              <a:t> </a:t>
            </a:r>
            <a:r>
              <a:rPr lang="ru-RU" dirty="0" err="1"/>
              <a:t>тыңдау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10. «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жері</a:t>
            </a:r>
            <a:r>
              <a:rPr lang="ru-RU" dirty="0"/>
              <a:t> </a:t>
            </a:r>
            <a:r>
              <a:rPr lang="ru-RU" dirty="0" err="1"/>
              <a:t>артық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?»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ойдан</a:t>
            </a:r>
            <a:r>
              <a:rPr lang="ru-RU" dirty="0"/>
              <a:t> </a:t>
            </a:r>
            <a:r>
              <a:rPr lang="ru-RU" dirty="0" err="1"/>
              <a:t>сақ</a:t>
            </a:r>
            <a:r>
              <a:rPr lang="ru-RU" dirty="0"/>
              <a:t> </a:t>
            </a:r>
            <a:r>
              <a:rPr lang="ru-RU" dirty="0" err="1"/>
              <a:t>болыңыз</a:t>
            </a:r>
            <a:r>
              <a:rPr lang="ru-RU" dirty="0"/>
              <a:t>,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нағыз</a:t>
            </a:r>
            <a:r>
              <a:rPr lang="ru-RU" dirty="0"/>
              <a:t> патриот </a:t>
            </a:r>
            <a:r>
              <a:rPr lang="ru-RU" dirty="0" err="1"/>
              <a:t>болсаңыз</a:t>
            </a:r>
            <a:r>
              <a:rPr lang="ru-RU" dirty="0"/>
              <a:t>, оны </a:t>
            </a:r>
            <a:r>
              <a:rPr lang="ru-RU" dirty="0" err="1"/>
              <a:t>іспен</a:t>
            </a:r>
            <a:r>
              <a:rPr lang="ru-RU" dirty="0"/>
              <a:t>  </a:t>
            </a:r>
            <a:r>
              <a:rPr lang="ru-RU" dirty="0" err="1"/>
              <a:t>дәлелдеңіз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11. </a:t>
            </a:r>
            <a:r>
              <a:rPr lang="ru-RU" dirty="0" err="1"/>
              <a:t>Тамақ</a:t>
            </a:r>
            <a:r>
              <a:rPr lang="ru-RU" dirty="0"/>
              <a:t> пен </a:t>
            </a:r>
            <a:r>
              <a:rPr lang="ru-RU" dirty="0" err="1"/>
              <a:t>сусын</a:t>
            </a:r>
            <a:r>
              <a:rPr lang="ru-RU" dirty="0"/>
              <a:t> </a:t>
            </a:r>
            <a:r>
              <a:rPr lang="ru-RU" dirty="0" err="1"/>
              <a:t>ішкенде</a:t>
            </a:r>
            <a:r>
              <a:rPr lang="ru-RU" dirty="0"/>
              <a:t> </a:t>
            </a:r>
            <a:r>
              <a:rPr lang="ru-RU" dirty="0" err="1"/>
              <a:t>қанағатшыл</a:t>
            </a:r>
            <a:r>
              <a:rPr lang="ru-RU" dirty="0"/>
              <a:t> болу — </a:t>
            </a:r>
            <a:r>
              <a:rPr lang="ru-RU" dirty="0" err="1"/>
              <a:t>түркі</a:t>
            </a:r>
            <a:r>
              <a:rPr lang="ru-RU" dirty="0"/>
              <a:t> </a:t>
            </a:r>
            <a:r>
              <a:rPr lang="ru-RU" dirty="0" err="1"/>
              <a:t>этикасының</a:t>
            </a:r>
            <a:r>
              <a:rPr lang="ru-RU" dirty="0"/>
              <a:t> </a:t>
            </a:r>
            <a:r>
              <a:rPr lang="ru-RU" dirty="0" err="1"/>
              <a:t>талаптарының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. </a:t>
            </a:r>
            <a:r>
              <a:rPr lang="ru-RU" dirty="0" err="1"/>
              <a:t>Тойлар</a:t>
            </a:r>
            <a:r>
              <a:rPr lang="ru-RU" dirty="0"/>
              <a:t> мен </a:t>
            </a:r>
            <a:r>
              <a:rPr lang="ru-RU" dirty="0" err="1"/>
              <a:t>садақалар</a:t>
            </a:r>
            <a:r>
              <a:rPr lang="ru-RU" dirty="0"/>
              <a:t>  </a:t>
            </a:r>
            <a:r>
              <a:rPr lang="ru-RU" dirty="0" err="1"/>
              <a:t>тойып</a:t>
            </a:r>
            <a:r>
              <a:rPr lang="ru-RU" dirty="0"/>
              <a:t> </a:t>
            </a:r>
            <a:r>
              <a:rPr lang="ru-RU" dirty="0" err="1"/>
              <a:t>тамақтану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12. </a:t>
            </a:r>
            <a:r>
              <a:rPr lang="ru-RU" dirty="0" err="1"/>
              <a:t>Қалыңдықты</a:t>
            </a:r>
            <a:r>
              <a:rPr lang="ru-RU" dirty="0"/>
              <a:t> (</a:t>
            </a:r>
            <a:r>
              <a:rPr lang="ru-RU" dirty="0" err="1"/>
              <a:t>күйеу</a:t>
            </a:r>
            <a:r>
              <a:rPr lang="ru-RU" dirty="0"/>
              <a:t> </a:t>
            </a:r>
            <a:r>
              <a:rPr lang="ru-RU" dirty="0" err="1"/>
              <a:t>жігітті</a:t>
            </a:r>
            <a:r>
              <a:rPr lang="ru-RU" dirty="0"/>
              <a:t>) бет пен </a:t>
            </a:r>
            <a:r>
              <a:rPr lang="ru-RU" dirty="0" err="1"/>
              <a:t>дененің</a:t>
            </a:r>
            <a:r>
              <a:rPr lang="ru-RU" dirty="0"/>
              <a:t> </a:t>
            </a:r>
            <a:r>
              <a:rPr lang="ru-RU" dirty="0" err="1"/>
              <a:t>сұлулығымен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ақыл</a:t>
            </a:r>
            <a:r>
              <a:rPr lang="ru-RU" dirty="0"/>
              <a:t> мен ар-</a:t>
            </a:r>
            <a:r>
              <a:rPr lang="ru-RU" dirty="0" err="1"/>
              <a:t>намыстың</a:t>
            </a:r>
            <a:r>
              <a:rPr lang="ru-RU" dirty="0"/>
              <a:t>, </a:t>
            </a:r>
            <a:r>
              <a:rPr lang="ru-RU" dirty="0" err="1"/>
              <a:t>тегі</a:t>
            </a:r>
            <a:r>
              <a:rPr lang="ru-RU" dirty="0"/>
              <a:t> мен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дәстүрлердің</a:t>
            </a:r>
            <a:r>
              <a:rPr lang="ru-RU" dirty="0"/>
              <a:t> </a:t>
            </a:r>
            <a:r>
              <a:rPr lang="ru-RU" dirty="0" err="1"/>
              <a:t>болуымен</a:t>
            </a:r>
            <a:r>
              <a:rPr lang="ru-RU" dirty="0"/>
              <a:t> де </a:t>
            </a:r>
            <a:r>
              <a:rPr lang="ru-RU" dirty="0" err="1"/>
              <a:t>таңдаңыз</a:t>
            </a:r>
            <a:r>
              <a:rPr lang="ru-RU" dirty="0"/>
              <a:t>.</a:t>
            </a:r>
          </a:p>
          <a:p>
            <a:r>
              <a:rPr lang="ru-RU" dirty="0"/>
              <a:t> 13. </a:t>
            </a:r>
            <a:r>
              <a:rPr lang="ru-RU" b="1" dirty="0" err="1"/>
              <a:t>Рухы</a:t>
            </a:r>
            <a:r>
              <a:rPr lang="ru-RU" b="1" dirty="0"/>
              <a:t> </a:t>
            </a:r>
            <a:r>
              <a:rPr lang="ru-RU" b="1" dirty="0" err="1"/>
              <a:t>мықты</a:t>
            </a:r>
            <a:r>
              <a:rPr lang="ru-RU" b="1" dirty="0"/>
              <a:t> </a:t>
            </a:r>
            <a:r>
              <a:rPr lang="ru-RU" b="1" dirty="0" err="1"/>
              <a:t>ұрпақ</a:t>
            </a:r>
            <a:r>
              <a:rPr lang="ru-RU" b="1" dirty="0"/>
              <a:t> </a:t>
            </a:r>
            <a:r>
              <a:rPr lang="ru-RU" b="1" dirty="0" err="1"/>
              <a:t>тәрбиелеу</a:t>
            </a:r>
            <a:r>
              <a:rPr lang="ru-RU" b="1" dirty="0"/>
              <a:t> — </a:t>
            </a:r>
            <a:r>
              <a:rPr lang="ru-RU" b="1" dirty="0" err="1"/>
              <a:t>әр</a:t>
            </a:r>
            <a:r>
              <a:rPr lang="ru-RU" b="1" dirty="0"/>
              <a:t> </a:t>
            </a:r>
            <a:r>
              <a:rPr lang="ru-RU" b="1" dirty="0" err="1"/>
              <a:t>адамның</a:t>
            </a:r>
            <a:r>
              <a:rPr lang="ru-RU" b="1" dirty="0"/>
              <a:t> </a:t>
            </a:r>
            <a:r>
              <a:rPr lang="ru-RU" b="1" dirty="0" err="1"/>
              <a:t>қасиетті</a:t>
            </a:r>
            <a:r>
              <a:rPr lang="ru-RU" b="1" dirty="0"/>
              <a:t> </a:t>
            </a:r>
            <a:r>
              <a:rPr lang="ru-RU" b="1" dirty="0" err="1"/>
              <a:t>парызы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 14. </a:t>
            </a:r>
            <a:r>
              <a:rPr lang="ru-RU" dirty="0" err="1"/>
              <a:t>Ешқашан</a:t>
            </a:r>
            <a:r>
              <a:rPr lang="ru-RU" dirty="0"/>
              <a:t> </a:t>
            </a:r>
            <a:r>
              <a:rPr lang="ru-RU" dirty="0" err="1"/>
              <a:t>ешкімнің</a:t>
            </a:r>
            <a:r>
              <a:rPr lang="ru-RU" dirty="0"/>
              <a:t> </a:t>
            </a:r>
            <a:r>
              <a:rPr lang="ru-RU" dirty="0" err="1"/>
              <a:t>ұлты</a:t>
            </a:r>
            <a:r>
              <a:rPr lang="ru-RU" dirty="0"/>
              <a:t> мен </a:t>
            </a:r>
            <a:r>
              <a:rPr lang="ru-RU" dirty="0" err="1"/>
              <a:t>діни</a:t>
            </a:r>
            <a:r>
              <a:rPr lang="ru-RU" dirty="0"/>
              <a:t> </a:t>
            </a:r>
            <a:r>
              <a:rPr lang="ru-RU" dirty="0" err="1"/>
              <a:t>сезімін</a:t>
            </a:r>
            <a:r>
              <a:rPr lang="ru-RU" dirty="0"/>
              <a:t> </a:t>
            </a:r>
            <a:r>
              <a:rPr lang="ru-RU" dirty="0" err="1"/>
              <a:t>қорламаңыз</a:t>
            </a:r>
            <a:r>
              <a:rPr lang="ru-RU" dirty="0"/>
              <a:t>.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— </a:t>
            </a:r>
            <a:r>
              <a:rPr lang="ru-RU" dirty="0" err="1"/>
              <a:t>Жаратушының</a:t>
            </a:r>
            <a:r>
              <a:rPr lang="ru-RU" dirty="0"/>
              <a:t> </a:t>
            </a:r>
            <a:r>
              <a:rPr lang="ru-RU" dirty="0" err="1"/>
              <a:t>сыйы</a:t>
            </a:r>
            <a:r>
              <a:rPr lang="ru-RU" dirty="0"/>
              <a:t>.</a:t>
            </a:r>
          </a:p>
          <a:p>
            <a:r>
              <a:rPr lang="ru-RU" dirty="0"/>
              <a:t> 15. </a:t>
            </a:r>
            <a:r>
              <a:rPr lang="ru-RU" dirty="0" err="1"/>
              <a:t>Әрқашан</a:t>
            </a:r>
            <a:r>
              <a:rPr lang="ru-RU" dirty="0"/>
              <a:t>  Ар-</a:t>
            </a:r>
            <a:r>
              <a:rPr lang="ru-RU" dirty="0" err="1"/>
              <a:t>намыс</a:t>
            </a:r>
            <a:r>
              <a:rPr lang="ru-RU" dirty="0"/>
              <a:t> </a:t>
            </a:r>
            <a:r>
              <a:rPr lang="ru-RU" dirty="0" err="1"/>
              <a:t>адамы</a:t>
            </a:r>
            <a:r>
              <a:rPr lang="ru-RU" dirty="0"/>
              <a:t> </a:t>
            </a:r>
            <a:r>
              <a:rPr lang="ru-RU" dirty="0" err="1"/>
              <a:t>болыңыз</a:t>
            </a:r>
            <a:r>
              <a:rPr lang="ru-RU" dirty="0"/>
              <a:t>. </a:t>
            </a:r>
            <a:r>
              <a:rPr lang="ru-RU" dirty="0" err="1"/>
              <a:t>Аштық</a:t>
            </a:r>
            <a:r>
              <a:rPr lang="ru-RU" dirty="0"/>
              <a:t> та, </a:t>
            </a:r>
            <a:r>
              <a:rPr lang="ru-RU" dirty="0" err="1"/>
              <a:t>суық</a:t>
            </a:r>
            <a:r>
              <a:rPr lang="ru-RU" dirty="0"/>
              <a:t> та, </a:t>
            </a:r>
            <a:r>
              <a:rPr lang="ru-RU" dirty="0" err="1"/>
              <a:t>өлім</a:t>
            </a:r>
            <a:r>
              <a:rPr lang="ru-RU" dirty="0"/>
              <a:t> </a:t>
            </a:r>
            <a:r>
              <a:rPr lang="ru-RU" dirty="0" err="1"/>
              <a:t>қорқынышы</a:t>
            </a:r>
            <a:r>
              <a:rPr lang="ru-RU" dirty="0"/>
              <a:t> да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рухыңызды</a:t>
            </a:r>
            <a:r>
              <a:rPr lang="ru-RU" dirty="0"/>
              <a:t> </a:t>
            </a:r>
            <a:r>
              <a:rPr lang="ru-RU" dirty="0" err="1"/>
              <a:t>бұзбасын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4005" y="194236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АР-НАМЫС КОДЕКСІ</a:t>
            </a:r>
          </a:p>
        </p:txBody>
      </p:sp>
    </p:spTree>
    <p:extLst>
      <p:ext uri="{BB962C8B-B14F-4D97-AF65-F5344CB8AC3E}">
        <p14:creationId xmlns:p14="http://schemas.microsoft.com/office/powerpoint/2010/main" val="32890512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73763"/>
      </a:dk2>
      <a:lt2>
        <a:srgbClr val="EEEEEE"/>
      </a:lt2>
      <a:accent1>
        <a:srgbClr val="073763"/>
      </a:accent1>
      <a:accent2>
        <a:srgbClr val="3DA2C6"/>
      </a:accent2>
      <a:accent3>
        <a:srgbClr val="EFEFEF"/>
      </a:accent3>
      <a:accent4>
        <a:srgbClr val="D9D9D9"/>
      </a:accent4>
      <a:accent5>
        <a:srgbClr val="FFD966"/>
      </a:accent5>
      <a:accent6>
        <a:srgbClr val="F1C232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3144</Words>
  <Application>Microsoft Office PowerPoint</Application>
  <PresentationFormat>Произвольный</PresentationFormat>
  <Paragraphs>277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Raleway SemiBold</vt:lpstr>
      <vt:lpstr>Corbel</vt:lpstr>
      <vt:lpstr>Times New Roman</vt:lpstr>
      <vt:lpstr>Raleway</vt:lpstr>
      <vt:lpstr>Noto Sans Symbols</vt:lpstr>
      <vt:lpstr>Raleway Medium</vt:lpstr>
      <vt:lpstr>Calibri</vt:lpstr>
      <vt:lpstr>Frame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137</cp:revision>
  <cp:lastPrinted>2023-08-21T00:13:19Z</cp:lastPrinted>
  <dcterms:created xsi:type="dcterms:W3CDTF">2021-10-01T06:17:27Z</dcterms:created>
  <dcterms:modified xsi:type="dcterms:W3CDTF">2023-09-19T06:13:31Z</dcterms:modified>
</cp:coreProperties>
</file>